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29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ink/ink1.xml" ContentType="application/inkml+xml"/>
  <Override PartName="/ppt/ink/ink2.xml" ContentType="application/inkml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  <p:sldMasterId id="2147483678" r:id="rId3"/>
  </p:sldMasterIdLst>
  <p:notesMasterIdLst>
    <p:notesMasterId r:id="rId4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87" r:id="rId16"/>
    <p:sldId id="288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401" r:id="rId36"/>
    <p:sldId id="404" r:id="rId37"/>
    <p:sldId id="402" r:id="rId38"/>
    <p:sldId id="378" r:id="rId39"/>
    <p:sldId id="379" r:id="rId40"/>
    <p:sldId id="380" r:id="rId41"/>
    <p:sldId id="381" r:id="rId42"/>
    <p:sldId id="382" r:id="rId43"/>
    <p:sldId id="403" r:id="rId44"/>
    <p:sldId id="286" r:id="rId45"/>
  </p:sldIdLst>
  <p:sldSz cx="4610100" cy="3460750"/>
  <p:notesSz cx="4610100" cy="34607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51" d="100"/>
          <a:sy n="151" d="100"/>
        </p:scale>
        <p:origin x="1637" y="8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customXml" Target="../customXml/item3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customXml" Target="../customXml/item2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customXml" Target="../customXml/item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15T09:21:24.4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0 24575,'16'2'0,"-1"0"0,0 0 0,0 2 0,0 0 0,19 8 0,12 3 0,99 20 0,209 24 0,-282-54 0,1-3 0,131-14 0,-155 7 0,155-8 0,-166 12 0,68-12 0,-17 0 0,5 10 0,-64 3 0,0-1 0,51-9 0,-60 5-1365,-3 1-5461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15T09:21:27.28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99 0 23841,'-99'2203'0</inkml:trace>
</inkml:ink>
</file>

<file path=ppt/media/image1.png>
</file>

<file path=ppt/media/image10.png>
</file>

<file path=ppt/media/image11.tiff>
</file>

<file path=ppt/media/image110.png>
</file>

<file path=ppt/media/image12.jpg>
</file>

<file path=ppt/media/image12.png>
</file>

<file path=ppt/media/image13.tiff>
</file>

<file path=ppt/media/image14.png>
</file>

<file path=ppt/media/image14.tiff>
</file>

<file path=ppt/media/image15.jp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1.png>
</file>

<file path=ppt/media/image22.png>
</file>

<file path=ppt/media/image3.jpeg>
</file>

<file path=ppt/media/image4.png>
</file>

<file path=ppt/media/image5.png>
</file>

<file path=ppt/media/image6.jpeg>
</file>

<file path=ppt/media/image6.png>
</file>

<file path=ppt/media/image7.jpeg>
</file>

<file path=ppt/media/image7.pn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88EB0E-C98C-4029-8F6E-931CC8B041B7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473AE1-F1F5-4D92-9367-832B835A5F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2886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218DCB-E81B-45EB-A302-6249DC07C3D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0327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5300" y="72527"/>
            <a:ext cx="3218179" cy="244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3333B2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52" y="491850"/>
            <a:ext cx="1293288" cy="204980"/>
          </a:xfrm>
        </p:spPr>
        <p:txBody>
          <a:bodyPr anchor="b"/>
          <a:lstStyle>
            <a:lvl1pPr marL="0" indent="0">
              <a:buNone/>
              <a:defRPr sz="768" b="1"/>
            </a:lvl1pPr>
            <a:lvl2pPr marL="146350" indent="0">
              <a:buNone/>
              <a:defRPr sz="640" b="1"/>
            </a:lvl2pPr>
            <a:lvl3pPr marL="292699" indent="0">
              <a:buNone/>
              <a:defRPr sz="576" b="1"/>
            </a:lvl3pPr>
            <a:lvl4pPr marL="439049" indent="0">
              <a:buNone/>
              <a:defRPr sz="512" b="1"/>
            </a:lvl4pPr>
            <a:lvl5pPr marL="585399" indent="0">
              <a:buNone/>
              <a:defRPr sz="512" b="1"/>
            </a:lvl5pPr>
            <a:lvl6pPr marL="731749" indent="0">
              <a:buNone/>
              <a:defRPr sz="512" b="1"/>
            </a:lvl6pPr>
            <a:lvl7pPr marL="878098" indent="0">
              <a:buNone/>
              <a:defRPr sz="512" b="1"/>
            </a:lvl7pPr>
            <a:lvl8pPr marL="1024448" indent="0">
              <a:buNone/>
              <a:defRPr sz="512" b="1"/>
            </a:lvl8pPr>
            <a:lvl9pPr marL="1170798" indent="0">
              <a:buNone/>
              <a:defRPr sz="5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52" y="696829"/>
            <a:ext cx="1293288" cy="1265992"/>
          </a:xfrm>
        </p:spPr>
        <p:txBody>
          <a:bodyPr/>
          <a:lstStyle>
            <a:lvl1pPr>
              <a:defRPr sz="768"/>
            </a:lvl1pPr>
            <a:lvl2pPr>
              <a:defRPr sz="640"/>
            </a:lvl2pPr>
            <a:lvl3pPr>
              <a:defRPr sz="576"/>
            </a:lvl3pPr>
            <a:lvl4pPr>
              <a:defRPr sz="512"/>
            </a:lvl4pPr>
            <a:lvl5pPr>
              <a:defRPr sz="512"/>
            </a:lvl5pPr>
            <a:lvl6pPr>
              <a:defRPr sz="512"/>
            </a:lvl6pPr>
            <a:lvl7pPr>
              <a:defRPr sz="512"/>
            </a:lvl7pPr>
            <a:lvl8pPr>
              <a:defRPr sz="512"/>
            </a:lvl8pPr>
            <a:lvl9pPr>
              <a:defRPr sz="5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86900" y="491850"/>
            <a:ext cx="1293796" cy="204980"/>
          </a:xfrm>
        </p:spPr>
        <p:txBody>
          <a:bodyPr anchor="b"/>
          <a:lstStyle>
            <a:lvl1pPr marL="0" indent="0">
              <a:buNone/>
              <a:defRPr sz="768" b="1"/>
            </a:lvl1pPr>
            <a:lvl2pPr marL="146350" indent="0">
              <a:buNone/>
              <a:defRPr sz="640" b="1"/>
            </a:lvl2pPr>
            <a:lvl3pPr marL="292699" indent="0">
              <a:buNone/>
              <a:defRPr sz="576" b="1"/>
            </a:lvl3pPr>
            <a:lvl4pPr marL="439049" indent="0">
              <a:buNone/>
              <a:defRPr sz="512" b="1"/>
            </a:lvl4pPr>
            <a:lvl5pPr marL="585399" indent="0">
              <a:buNone/>
              <a:defRPr sz="512" b="1"/>
            </a:lvl5pPr>
            <a:lvl6pPr marL="731749" indent="0">
              <a:buNone/>
              <a:defRPr sz="512" b="1"/>
            </a:lvl6pPr>
            <a:lvl7pPr marL="878098" indent="0">
              <a:buNone/>
              <a:defRPr sz="512" b="1"/>
            </a:lvl7pPr>
            <a:lvl8pPr marL="1024448" indent="0">
              <a:buNone/>
              <a:defRPr sz="512" b="1"/>
            </a:lvl8pPr>
            <a:lvl9pPr marL="1170798" indent="0">
              <a:buNone/>
              <a:defRPr sz="5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86900" y="696829"/>
            <a:ext cx="1293796" cy="1265992"/>
          </a:xfrm>
        </p:spPr>
        <p:txBody>
          <a:bodyPr/>
          <a:lstStyle>
            <a:lvl1pPr>
              <a:defRPr sz="768"/>
            </a:lvl1pPr>
            <a:lvl2pPr>
              <a:defRPr sz="640"/>
            </a:lvl2pPr>
            <a:lvl3pPr>
              <a:defRPr sz="576"/>
            </a:lvl3pPr>
            <a:lvl4pPr>
              <a:defRPr sz="512"/>
            </a:lvl4pPr>
            <a:lvl5pPr>
              <a:defRPr sz="512"/>
            </a:lvl5pPr>
            <a:lvl6pPr>
              <a:defRPr sz="512"/>
            </a:lvl6pPr>
            <a:lvl7pPr>
              <a:defRPr sz="512"/>
            </a:lvl7pPr>
            <a:lvl8pPr>
              <a:defRPr sz="512"/>
            </a:lvl8pPr>
            <a:lvl9pPr>
              <a:defRPr sz="5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528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393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883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52" y="87485"/>
            <a:ext cx="962979" cy="372321"/>
          </a:xfrm>
        </p:spPr>
        <p:txBody>
          <a:bodyPr anchor="b"/>
          <a:lstStyle>
            <a:lvl1pPr algn="l">
              <a:defRPr sz="64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4394" y="87485"/>
            <a:ext cx="1636301" cy="1875336"/>
          </a:xfrm>
        </p:spPr>
        <p:txBody>
          <a:bodyPr/>
          <a:lstStyle>
            <a:lvl1pPr>
              <a:defRPr sz="1024"/>
            </a:lvl1pPr>
            <a:lvl2pPr>
              <a:defRPr sz="896"/>
            </a:lvl2pPr>
            <a:lvl3pPr>
              <a:defRPr sz="768"/>
            </a:lvl3pPr>
            <a:lvl4pPr>
              <a:defRPr sz="640"/>
            </a:lvl4pPr>
            <a:lvl5pPr>
              <a:defRPr sz="640"/>
            </a:lvl5pPr>
            <a:lvl6pPr>
              <a:defRPr sz="640"/>
            </a:lvl6pPr>
            <a:lvl7pPr>
              <a:defRPr sz="640"/>
            </a:lvl7pPr>
            <a:lvl8pPr>
              <a:defRPr sz="640"/>
            </a:lvl8pPr>
            <a:lvl9pPr>
              <a:defRPr sz="6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52" y="459806"/>
            <a:ext cx="962979" cy="1503015"/>
          </a:xfrm>
        </p:spPr>
        <p:txBody>
          <a:bodyPr/>
          <a:lstStyle>
            <a:lvl1pPr marL="0" indent="0">
              <a:buNone/>
              <a:defRPr sz="448"/>
            </a:lvl1pPr>
            <a:lvl2pPr marL="146350" indent="0">
              <a:buNone/>
              <a:defRPr sz="384"/>
            </a:lvl2pPr>
            <a:lvl3pPr marL="292699" indent="0">
              <a:buNone/>
              <a:defRPr sz="320"/>
            </a:lvl3pPr>
            <a:lvl4pPr marL="439049" indent="0">
              <a:buNone/>
              <a:defRPr sz="288"/>
            </a:lvl4pPr>
            <a:lvl5pPr marL="585399" indent="0">
              <a:buNone/>
              <a:defRPr sz="288"/>
            </a:lvl5pPr>
            <a:lvl6pPr marL="731749" indent="0">
              <a:buNone/>
              <a:defRPr sz="288"/>
            </a:lvl6pPr>
            <a:lvl7pPr marL="878098" indent="0">
              <a:buNone/>
              <a:defRPr sz="288"/>
            </a:lvl7pPr>
            <a:lvl8pPr marL="1024448" indent="0">
              <a:buNone/>
              <a:defRPr sz="288"/>
            </a:lvl8pPr>
            <a:lvl9pPr marL="1170798" indent="0">
              <a:buNone/>
              <a:defRPr sz="2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8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22" y="1538111"/>
            <a:ext cx="1756229" cy="181583"/>
          </a:xfrm>
        </p:spPr>
        <p:txBody>
          <a:bodyPr anchor="b"/>
          <a:lstStyle>
            <a:lvl1pPr algn="l">
              <a:defRPr sz="64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73722" y="196333"/>
            <a:ext cx="1756229" cy="1318381"/>
          </a:xfrm>
        </p:spPr>
        <p:txBody>
          <a:bodyPr/>
          <a:lstStyle>
            <a:lvl1pPr marL="0" indent="0">
              <a:buNone/>
              <a:defRPr sz="1024"/>
            </a:lvl1pPr>
            <a:lvl2pPr marL="146350" indent="0">
              <a:buNone/>
              <a:defRPr sz="896"/>
            </a:lvl2pPr>
            <a:lvl3pPr marL="292699" indent="0">
              <a:buNone/>
              <a:defRPr sz="768"/>
            </a:lvl3pPr>
            <a:lvl4pPr marL="439049" indent="0">
              <a:buNone/>
              <a:defRPr sz="640"/>
            </a:lvl4pPr>
            <a:lvl5pPr marL="585399" indent="0">
              <a:buNone/>
              <a:defRPr sz="640"/>
            </a:lvl5pPr>
            <a:lvl6pPr marL="731749" indent="0">
              <a:buNone/>
              <a:defRPr sz="640"/>
            </a:lvl6pPr>
            <a:lvl7pPr marL="878098" indent="0">
              <a:buNone/>
              <a:defRPr sz="640"/>
            </a:lvl7pPr>
            <a:lvl8pPr marL="1024448" indent="0">
              <a:buNone/>
              <a:defRPr sz="640"/>
            </a:lvl8pPr>
            <a:lvl9pPr marL="1170798" indent="0">
              <a:buNone/>
              <a:defRPr sz="64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3722" y="1719694"/>
            <a:ext cx="1756229" cy="257878"/>
          </a:xfrm>
        </p:spPr>
        <p:txBody>
          <a:bodyPr/>
          <a:lstStyle>
            <a:lvl1pPr marL="0" indent="0">
              <a:buNone/>
              <a:defRPr sz="448"/>
            </a:lvl1pPr>
            <a:lvl2pPr marL="146350" indent="0">
              <a:buNone/>
              <a:defRPr sz="384"/>
            </a:lvl2pPr>
            <a:lvl3pPr marL="292699" indent="0">
              <a:buNone/>
              <a:defRPr sz="320"/>
            </a:lvl3pPr>
            <a:lvl4pPr marL="439049" indent="0">
              <a:buNone/>
              <a:defRPr sz="288"/>
            </a:lvl4pPr>
            <a:lvl5pPr marL="585399" indent="0">
              <a:buNone/>
              <a:defRPr sz="288"/>
            </a:lvl5pPr>
            <a:lvl6pPr marL="731749" indent="0">
              <a:buNone/>
              <a:defRPr sz="288"/>
            </a:lvl6pPr>
            <a:lvl7pPr marL="878098" indent="0">
              <a:buNone/>
              <a:defRPr sz="288"/>
            </a:lvl7pPr>
            <a:lvl8pPr marL="1024448" indent="0">
              <a:buNone/>
              <a:defRPr sz="288"/>
            </a:lvl8pPr>
            <a:lvl9pPr marL="1170798" indent="0">
              <a:buNone/>
              <a:defRPr sz="2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274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781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22109" y="87994"/>
            <a:ext cx="658586" cy="187482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52" y="87994"/>
            <a:ext cx="1926973" cy="187482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512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4610100" cy="230716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2401" y="0"/>
            <a:ext cx="4607700" cy="2307167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879" y="2503032"/>
            <a:ext cx="2938939" cy="738293"/>
          </a:xfrm>
        </p:spPr>
        <p:txBody>
          <a:bodyPr anchor="ctr">
            <a:normAutofit/>
          </a:bodyPr>
          <a:lstStyle>
            <a:lvl1pPr algn="r">
              <a:defRPr sz="2218" spc="101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55883" y="2503032"/>
            <a:ext cx="1210151" cy="738293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7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230520" indent="0" algn="ctr">
              <a:buNone/>
              <a:defRPr sz="807"/>
            </a:lvl2pPr>
            <a:lvl3pPr marL="461040" indent="0" algn="ctr">
              <a:buNone/>
              <a:defRPr sz="807"/>
            </a:lvl3pPr>
            <a:lvl4pPr marL="691561" indent="0" algn="ctr">
              <a:buNone/>
              <a:defRPr sz="807"/>
            </a:lvl4pPr>
            <a:lvl5pPr marL="922081" indent="0" algn="ctr">
              <a:buNone/>
              <a:defRPr sz="807"/>
            </a:lvl5pPr>
            <a:lvl6pPr marL="1152601" indent="0" algn="ctr">
              <a:buNone/>
              <a:defRPr sz="807"/>
            </a:lvl6pPr>
            <a:lvl7pPr marL="1383121" indent="0" algn="ctr">
              <a:buNone/>
              <a:defRPr sz="807"/>
            </a:lvl7pPr>
            <a:lvl8pPr marL="1613642" indent="0" algn="ctr">
              <a:buNone/>
              <a:defRPr sz="807"/>
            </a:lvl8pPr>
            <a:lvl9pPr marL="1844162" indent="0" algn="ctr">
              <a:buNone/>
              <a:defRPr sz="8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24/7/2013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AAOC ZC222 Optimization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3171275" y="2656424"/>
            <a:ext cx="0" cy="461433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967071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24/7/2013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AAOC ZC222 Optimization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054952"/>
      </p:ext>
    </p:extLst>
  </p:cSld>
  <p:clrMapOvr>
    <a:masterClrMapping/>
  </p:clrMapOvr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4610100" cy="230716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2401" y="0"/>
            <a:ext cx="4607700" cy="2307167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879" y="2503032"/>
            <a:ext cx="2938939" cy="738293"/>
          </a:xfrm>
        </p:spPr>
        <p:txBody>
          <a:bodyPr anchor="ctr">
            <a:normAutofit/>
          </a:bodyPr>
          <a:lstStyle>
            <a:lvl1pPr algn="r">
              <a:defRPr sz="2218" b="0" spc="101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55883" y="2503032"/>
            <a:ext cx="1210151" cy="738293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7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230520" indent="0">
              <a:buNone/>
              <a:defRPr sz="807">
                <a:solidFill>
                  <a:schemeClr val="tx1">
                    <a:tint val="75000"/>
                  </a:schemeClr>
                </a:solidFill>
              </a:defRPr>
            </a:lvl2pPr>
            <a:lvl3pPr marL="461040" indent="0">
              <a:buNone/>
              <a:defRPr sz="807">
                <a:solidFill>
                  <a:schemeClr val="tx1">
                    <a:tint val="75000"/>
                  </a:schemeClr>
                </a:solidFill>
              </a:defRPr>
            </a:lvl3pPr>
            <a:lvl4pPr marL="691561" indent="0">
              <a:buNone/>
              <a:defRPr sz="706">
                <a:solidFill>
                  <a:schemeClr val="tx1">
                    <a:tint val="75000"/>
                  </a:schemeClr>
                </a:solidFill>
              </a:defRPr>
            </a:lvl4pPr>
            <a:lvl5pPr marL="922081" indent="0">
              <a:buNone/>
              <a:defRPr sz="706">
                <a:solidFill>
                  <a:schemeClr val="tx1">
                    <a:tint val="75000"/>
                  </a:schemeClr>
                </a:solidFill>
              </a:defRPr>
            </a:lvl5pPr>
            <a:lvl6pPr marL="1152601" indent="0">
              <a:buNone/>
              <a:defRPr sz="706">
                <a:solidFill>
                  <a:schemeClr val="tx1">
                    <a:tint val="75000"/>
                  </a:schemeClr>
                </a:solidFill>
              </a:defRPr>
            </a:lvl6pPr>
            <a:lvl7pPr marL="1383121" indent="0">
              <a:buNone/>
              <a:defRPr sz="706">
                <a:solidFill>
                  <a:schemeClr val="tx1">
                    <a:tint val="75000"/>
                  </a:schemeClr>
                </a:solidFill>
              </a:defRPr>
            </a:lvl7pPr>
            <a:lvl8pPr marL="1613642" indent="0">
              <a:buNone/>
              <a:defRPr sz="706">
                <a:solidFill>
                  <a:schemeClr val="tx1">
                    <a:tint val="75000"/>
                  </a:schemeClr>
                </a:solidFill>
              </a:defRPr>
            </a:lvl8pPr>
            <a:lvl9pPr marL="1844162" indent="0">
              <a:buNone/>
              <a:defRPr sz="7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24/7/2013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AAOC ZC222 Optimization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3171275" y="2656424"/>
            <a:ext cx="0" cy="461433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176595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3333B2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249" y="295317"/>
            <a:ext cx="3675402" cy="7567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7248" y="1153583"/>
            <a:ext cx="1797939" cy="20303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4712" y="1153583"/>
            <a:ext cx="1797939" cy="20303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24/7/2013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AAOC ZC222 Optimization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147643"/>
      </p:ext>
    </p:extLst>
  </p:cSld>
  <p:clrMapOvr>
    <a:masterClrMapping/>
  </p:clrMapOvr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87249" y="295317"/>
            <a:ext cx="3675402" cy="7567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7248" y="1099909"/>
            <a:ext cx="1797939" cy="41529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109" b="0" cap="none" baseline="0">
                <a:solidFill>
                  <a:schemeClr val="accent1"/>
                </a:solidFill>
                <a:latin typeface="+mn-lt"/>
              </a:defRPr>
            </a:lvl1pPr>
            <a:lvl2pPr marL="230520" indent="0">
              <a:buNone/>
              <a:defRPr sz="1008" b="1"/>
            </a:lvl2pPr>
            <a:lvl3pPr marL="461040" indent="0">
              <a:buNone/>
              <a:defRPr sz="908" b="1"/>
            </a:lvl3pPr>
            <a:lvl4pPr marL="691561" indent="0">
              <a:buNone/>
              <a:defRPr sz="807" b="1"/>
            </a:lvl4pPr>
            <a:lvl5pPr marL="922081" indent="0">
              <a:buNone/>
              <a:defRPr sz="807" b="1"/>
            </a:lvl5pPr>
            <a:lvl6pPr marL="1152601" indent="0">
              <a:buNone/>
              <a:defRPr sz="807" b="1"/>
            </a:lvl6pPr>
            <a:lvl7pPr marL="1383121" indent="0">
              <a:buNone/>
              <a:defRPr sz="807" b="1"/>
            </a:lvl7pPr>
            <a:lvl8pPr marL="1613642" indent="0">
              <a:buNone/>
              <a:defRPr sz="807" b="1"/>
            </a:lvl8pPr>
            <a:lvl9pPr marL="1844162" indent="0">
              <a:buNone/>
              <a:defRPr sz="8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7248" y="1497634"/>
            <a:ext cx="1797939" cy="1686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64712" y="1099909"/>
            <a:ext cx="1797939" cy="41529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1109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30520" indent="0">
              <a:buNone/>
              <a:defRPr sz="1008" b="1"/>
            </a:lvl2pPr>
            <a:lvl3pPr marL="461040" indent="0">
              <a:buNone/>
              <a:defRPr sz="908" b="1"/>
            </a:lvl3pPr>
            <a:lvl4pPr marL="691561" indent="0">
              <a:buNone/>
              <a:defRPr sz="807" b="1"/>
            </a:lvl4pPr>
            <a:lvl5pPr marL="922081" indent="0">
              <a:buNone/>
              <a:defRPr sz="807" b="1"/>
            </a:lvl5pPr>
            <a:lvl6pPr marL="1152601" indent="0">
              <a:buNone/>
              <a:defRPr sz="807" b="1"/>
            </a:lvl6pPr>
            <a:lvl7pPr marL="1383121" indent="0">
              <a:buNone/>
              <a:defRPr sz="807" b="1"/>
            </a:lvl7pPr>
            <a:lvl8pPr marL="1613642" indent="0">
              <a:buNone/>
              <a:defRPr sz="807" b="1"/>
            </a:lvl8pPr>
            <a:lvl9pPr marL="1844162" indent="0">
              <a:buNone/>
              <a:defRPr sz="807" b="1"/>
            </a:lvl9pPr>
          </a:lstStyle>
          <a:p>
            <a:pPr marL="0" lvl="0" indent="0" algn="l" defTabSz="461040" rtl="0" eaLnBrk="1" latinLnBrk="0" hangingPunct="1">
              <a:lnSpc>
                <a:spcPct val="90000"/>
              </a:lnSpc>
              <a:spcBef>
                <a:spcPts val="908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64712" y="1497634"/>
            <a:ext cx="1797939" cy="1686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24/7/2013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AAOC ZC222 Optimization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706982"/>
      </p:ext>
    </p:extLst>
  </p:cSld>
  <p:clrMapOvr>
    <a:masterClrMapping/>
  </p:clrMapOvr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24/7/2013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AAOC ZC222 Optimization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106749"/>
      </p:ext>
    </p:extLst>
  </p:cSld>
  <p:clrMapOvr>
    <a:masterClrMapping/>
  </p:clrMapOvr>
  <p:hf hd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24/7/2013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AAOC ZC222 Optimization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676901"/>
      </p:ext>
    </p:extLst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87248" y="237938"/>
            <a:ext cx="1659636" cy="876723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181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0984" y="415290"/>
            <a:ext cx="2147154" cy="2616327"/>
          </a:xfrm>
        </p:spPr>
        <p:txBody>
          <a:bodyPr>
            <a:normAutofit/>
          </a:bodyPr>
          <a:lstStyle>
            <a:lvl1pPr>
              <a:defRPr sz="1008"/>
            </a:lvl1pPr>
            <a:lvl2pPr>
              <a:defRPr sz="807"/>
            </a:lvl2pPr>
            <a:lvl3pPr>
              <a:defRPr sz="605"/>
            </a:lvl3pPr>
            <a:lvl4pPr>
              <a:defRPr sz="605"/>
            </a:lvl4pPr>
            <a:lvl5pPr>
              <a:defRPr sz="605"/>
            </a:lvl5pPr>
            <a:lvl6pPr>
              <a:defRPr sz="605"/>
            </a:lvl6pPr>
            <a:lvl7pPr>
              <a:defRPr sz="605"/>
            </a:lvl7pPr>
            <a:lvl8pPr>
              <a:defRPr sz="605"/>
            </a:lvl8pPr>
            <a:lvl9pPr>
              <a:defRPr sz="6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7248" y="1139204"/>
            <a:ext cx="1659636" cy="1898565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303"/>
              </a:spcBef>
              <a:buNone/>
              <a:defRPr sz="807"/>
            </a:lvl1pPr>
            <a:lvl2pPr marL="230520" indent="0">
              <a:buNone/>
              <a:defRPr sz="605"/>
            </a:lvl2pPr>
            <a:lvl3pPr marL="461040" indent="0">
              <a:buNone/>
              <a:defRPr sz="504"/>
            </a:lvl3pPr>
            <a:lvl4pPr marL="691561" indent="0">
              <a:buNone/>
              <a:defRPr sz="454"/>
            </a:lvl4pPr>
            <a:lvl5pPr marL="922081" indent="0">
              <a:buNone/>
              <a:defRPr sz="454"/>
            </a:lvl5pPr>
            <a:lvl6pPr marL="1152601" indent="0">
              <a:buNone/>
              <a:defRPr sz="454"/>
            </a:lvl6pPr>
            <a:lvl7pPr marL="1383121" indent="0">
              <a:buNone/>
              <a:defRPr sz="454"/>
            </a:lvl7pPr>
            <a:lvl8pPr marL="1613642" indent="0">
              <a:buNone/>
              <a:defRPr sz="454"/>
            </a:lvl8pPr>
            <a:lvl9pPr marL="1844162" indent="0">
              <a:buNone/>
              <a:defRPr sz="4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24/7/2013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AAOC ZC222 Optimization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466536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879" y="2503033"/>
            <a:ext cx="2938939" cy="738293"/>
          </a:xfrm>
        </p:spPr>
        <p:txBody>
          <a:bodyPr anchor="ctr">
            <a:normAutofit/>
          </a:bodyPr>
          <a:lstStyle>
            <a:lvl1pPr algn="r">
              <a:defRPr sz="2218" spc="101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4608947" cy="2307167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1210"/>
            </a:lvl1pPr>
            <a:lvl2pPr marL="172890" indent="0">
              <a:buNone/>
              <a:defRPr sz="1059"/>
            </a:lvl2pPr>
            <a:lvl3pPr marL="345780" indent="0">
              <a:buNone/>
              <a:defRPr sz="908"/>
            </a:lvl3pPr>
            <a:lvl4pPr marL="518671" indent="0">
              <a:buNone/>
              <a:defRPr sz="756"/>
            </a:lvl4pPr>
            <a:lvl5pPr marL="691561" indent="0">
              <a:buNone/>
              <a:defRPr sz="756"/>
            </a:lvl5pPr>
            <a:lvl6pPr marL="864451" indent="0">
              <a:buNone/>
              <a:defRPr sz="756"/>
            </a:lvl6pPr>
            <a:lvl7pPr marL="1037341" indent="0">
              <a:buNone/>
              <a:defRPr sz="756"/>
            </a:lvl7pPr>
            <a:lvl8pPr marL="1210231" indent="0">
              <a:buNone/>
              <a:defRPr sz="756"/>
            </a:lvl8pPr>
            <a:lvl9pPr marL="1383121" indent="0">
              <a:buNone/>
              <a:defRPr sz="756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55883" y="2503033"/>
            <a:ext cx="1210151" cy="738293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7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172890" indent="0">
              <a:buNone/>
              <a:defRPr sz="529"/>
            </a:lvl2pPr>
            <a:lvl3pPr marL="345780" indent="0">
              <a:buNone/>
              <a:defRPr sz="454"/>
            </a:lvl3pPr>
            <a:lvl4pPr marL="518671" indent="0">
              <a:buNone/>
              <a:defRPr sz="378"/>
            </a:lvl4pPr>
            <a:lvl5pPr marL="691561" indent="0">
              <a:buNone/>
              <a:defRPr sz="378"/>
            </a:lvl5pPr>
            <a:lvl6pPr marL="864451" indent="0">
              <a:buNone/>
              <a:defRPr sz="378"/>
            </a:lvl6pPr>
            <a:lvl7pPr marL="1037341" indent="0">
              <a:buNone/>
              <a:defRPr sz="378"/>
            </a:lvl7pPr>
            <a:lvl8pPr marL="1210231" indent="0">
              <a:buNone/>
              <a:defRPr sz="378"/>
            </a:lvl8pPr>
            <a:lvl9pPr marL="1383121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24/7/2013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AAOC ZC222 Optimization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3171275" y="2656424"/>
            <a:ext cx="0" cy="46143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130629"/>
      </p:ext>
    </p:extLst>
  </p:cSld>
  <p:clrMapOvr>
    <a:masterClrMapping/>
  </p:clrMapOvr>
  <p:hf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24/7/2013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AAOC ZC222 Optimization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13143"/>
      </p:ext>
    </p:extLst>
  </p:cSld>
  <p:clrMapOvr>
    <a:masterClrMapping/>
  </p:clrMapOvr>
  <p:hf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9103" y="384528"/>
            <a:ext cx="994053" cy="2730147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4571" y="384528"/>
            <a:ext cx="2866906" cy="27301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24/7/2013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AAOC ZC222 Optimization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3803333" y="87744"/>
            <a:ext cx="0" cy="34575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107763"/>
      </p:ext>
    </p:extLst>
  </p:cSld>
  <p:clrMapOvr>
    <a:masterClrMapping/>
  </p:clrMapOvr>
  <p:hf hdr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691922"/>
            <a:ext cx="4379595" cy="13843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1459865" y="3076222"/>
            <a:ext cx="1459865" cy="38453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3076222"/>
            <a:ext cx="1459865" cy="38453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2919730" y="3076222"/>
            <a:ext cx="1459865" cy="38453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1267777" y="2730147"/>
            <a:ext cx="3034983" cy="269169"/>
          </a:xfrm>
        </p:spPr>
        <p:txBody>
          <a:bodyPr anchor="b" anchorCtr="0">
            <a:noAutofit/>
          </a:bodyPr>
          <a:lstStyle>
            <a:lvl1pPr marL="0" indent="0" algn="r">
              <a:lnSpc>
                <a:spcPts val="908"/>
              </a:lnSpc>
              <a:spcBef>
                <a:spcPts val="0"/>
              </a:spcBef>
              <a:buNone/>
              <a:defRPr sz="908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Presenter details comes here</a:t>
            </a:r>
          </a:p>
          <a:p>
            <a:pPr lvl="0"/>
            <a:r>
              <a:rPr lang="en-GB" dirty="0"/>
              <a:t>Date and other details can come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67777" y="1922639"/>
            <a:ext cx="3034983" cy="769056"/>
          </a:xfrm>
        </p:spPr>
        <p:txBody>
          <a:bodyPr anchor="ctr" anchorCtr="0">
            <a:noAutofit/>
          </a:bodyPr>
          <a:lstStyle>
            <a:lvl1pPr algn="l">
              <a:lnSpc>
                <a:spcPts val="2017"/>
              </a:lnSpc>
              <a:defRPr sz="2218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Please enter the presentation title here</a:t>
            </a:r>
            <a:endParaRPr lang="en-US" dirty="0"/>
          </a:p>
        </p:txBody>
      </p:sp>
      <p:pic>
        <p:nvPicPr>
          <p:cNvPr id="13" name="Picture 12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38417" y="1691922"/>
            <a:ext cx="1037273" cy="999167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-38418" y="2653242"/>
            <a:ext cx="1114108" cy="317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2" b="1" spc="-76" dirty="0">
                <a:solidFill>
                  <a:schemeClr val="bg1"/>
                </a:solidFill>
                <a:latin typeface="Arial"/>
                <a:cs typeface="Arial"/>
              </a:rPr>
              <a:t>BITS</a:t>
            </a:r>
            <a:r>
              <a:rPr lang="en-US" sz="1462" spc="-76" dirty="0">
                <a:solidFill>
                  <a:schemeClr val="bg1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76835" y="2859535"/>
            <a:ext cx="960438" cy="185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5" spc="0" dirty="0">
                <a:solidFill>
                  <a:srgbClr val="FFFFFF"/>
                </a:solidFill>
                <a:latin typeface="Arial"/>
                <a:cs typeface="Arial"/>
              </a:rPr>
              <a:t>Hyderabad </a:t>
            </a:r>
            <a:r>
              <a:rPr lang="en-US" sz="605" spc="0" baseline="0" dirty="0">
                <a:solidFill>
                  <a:srgbClr val="FFFFFF"/>
                </a:solidFill>
                <a:latin typeface="Arial"/>
                <a:cs typeface="Arial"/>
              </a:rPr>
              <a:t>Campus</a:t>
            </a:r>
            <a:endParaRPr lang="en-US" sz="605" spc="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0024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53670" y="753835"/>
            <a:ext cx="4149090" cy="2283935"/>
          </a:xfrm>
        </p:spPr>
        <p:txBody>
          <a:bodyPr/>
          <a:lstStyle>
            <a:lvl1pPr marL="172890" marR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1210">
                <a:latin typeface="Arial" pitchFamily="34" charset="0"/>
                <a:cs typeface="Arial" pitchFamily="34" charset="0"/>
              </a:defRPr>
            </a:lvl1pPr>
            <a:lvl2pPr marL="374595" marR="0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807">
                <a:latin typeface="Arial" pitchFamily="34" charset="0"/>
                <a:cs typeface="Arial" pitchFamily="34" charset="0"/>
              </a:defRPr>
            </a:lvl2pPr>
          </a:lstStyle>
          <a:p>
            <a:pPr marL="172890" marR="0" lvl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21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  <a:endParaRPr kumimoji="0" lang="en-GB" sz="1210" u="none" strike="noStrike" kern="1200" cap="none" spc="0" normalizeH="0" noProof="0" dirty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172890" marR="0" lvl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21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/>
          </a:p>
          <a:p>
            <a:pPr marL="172890" marR="0" lvl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21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/>
          </a:p>
          <a:p>
            <a:pPr marL="172890" marR="0" lvl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21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1651952" y="3328734"/>
            <a:ext cx="2958148" cy="177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55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555" dirty="0">
                <a:solidFill>
                  <a:srgbClr val="101141"/>
                </a:solidFill>
                <a:latin typeface="Arial"/>
                <a:cs typeface="Arial"/>
              </a:rPr>
              <a:t>Pilani, Hyderabad Campus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50627" y="3305663"/>
            <a:ext cx="3559473" cy="24558"/>
            <a:chOff x="2083888" y="6550671"/>
            <a:chExt cx="7060112" cy="48665"/>
          </a:xfrm>
        </p:grpSpPr>
        <p:sp>
          <p:nvSpPr>
            <p:cNvPr id="13" name="Rectangle 12"/>
            <p:cNvSpPr/>
            <p:nvPr/>
          </p:nvSpPr>
          <p:spPr>
            <a:xfrm>
              <a:off x="4630476" y="6550672"/>
              <a:ext cx="2328591" cy="48664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907874" y="6550671"/>
              <a:ext cx="2236126" cy="45719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083888" y="6550672"/>
              <a:ext cx="2580680" cy="48664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6" name="Picture 15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3342323" y="0"/>
            <a:ext cx="1105735" cy="349555"/>
          </a:xfrm>
          <a:prstGeom prst="rect">
            <a:avLst/>
          </a:prstGeom>
        </p:spPr>
      </p:pic>
      <p:grpSp>
        <p:nvGrpSpPr>
          <p:cNvPr id="19" name="Group 18"/>
          <p:cNvGrpSpPr/>
          <p:nvPr userDrawn="1"/>
        </p:nvGrpSpPr>
        <p:grpSpPr>
          <a:xfrm>
            <a:off x="1075690" y="3306939"/>
            <a:ext cx="3534410" cy="23071"/>
            <a:chOff x="1905000" y="6553200"/>
            <a:chExt cx="7010400" cy="45719"/>
          </a:xfrm>
        </p:grpSpPr>
        <p:sp>
          <p:nvSpPr>
            <p:cNvPr id="20" name="Rectangle 1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0" y="653698"/>
            <a:ext cx="3534410" cy="23071"/>
            <a:chOff x="1905000" y="6553200"/>
            <a:chExt cx="7010400" cy="45719"/>
          </a:xfrm>
        </p:grpSpPr>
        <p:sp>
          <p:nvSpPr>
            <p:cNvPr id="24" name="Rectangle 23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153670" y="76905"/>
            <a:ext cx="3188653" cy="576792"/>
          </a:xfrm>
        </p:spPr>
        <p:txBody>
          <a:bodyPr anchor="ctr" anchorCtr="0">
            <a:normAutofit/>
          </a:bodyPr>
          <a:lstStyle>
            <a:lvl1pPr marL="0">
              <a:lnSpc>
                <a:spcPts val="1815"/>
              </a:lnSpc>
              <a:spcBef>
                <a:spcPts val="0"/>
              </a:spcBef>
              <a:buNone/>
              <a:defRPr sz="1815" b="1" spc="-76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</p:spTree>
    <p:extLst>
      <p:ext uri="{BB962C8B-B14F-4D97-AF65-F5344CB8AC3E}">
        <p14:creationId xmlns:p14="http://schemas.microsoft.com/office/powerpoint/2010/main" val="2774821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3333B2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7/17/2025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691922"/>
            <a:ext cx="4379595" cy="13843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l"/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1459865" y="3076222"/>
            <a:ext cx="1459865" cy="38453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0" y="3076222"/>
            <a:ext cx="1459865" cy="38453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/>
          <p:cNvSpPr/>
          <p:nvPr userDrawn="1"/>
        </p:nvSpPr>
        <p:spPr>
          <a:xfrm>
            <a:off x="2919730" y="3076222"/>
            <a:ext cx="1459865" cy="38453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38417" y="1691922"/>
            <a:ext cx="1037273" cy="999167"/>
          </a:xfrm>
          <a:prstGeom prst="rect">
            <a:avLst/>
          </a:prstGeom>
        </p:spPr>
      </p:pic>
      <p:sp>
        <p:nvSpPr>
          <p:cNvPr id="30" name="TextBox 29"/>
          <p:cNvSpPr txBox="1"/>
          <p:nvPr userDrawn="1"/>
        </p:nvSpPr>
        <p:spPr>
          <a:xfrm>
            <a:off x="-38418" y="2653242"/>
            <a:ext cx="1114108" cy="317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2" b="1" spc="-76" dirty="0">
                <a:solidFill>
                  <a:schemeClr val="bg1"/>
                </a:solidFill>
                <a:latin typeface="Arial"/>
                <a:cs typeface="Arial"/>
              </a:rPr>
              <a:t>BITS</a:t>
            </a:r>
            <a:r>
              <a:rPr lang="en-US" sz="1462" spc="-76" dirty="0">
                <a:solidFill>
                  <a:schemeClr val="bg1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76835" y="2859535"/>
            <a:ext cx="960438" cy="185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5" spc="0" dirty="0">
                <a:solidFill>
                  <a:srgbClr val="FFFFFF"/>
                </a:solidFill>
                <a:latin typeface="Arial"/>
                <a:cs typeface="Arial"/>
              </a:rPr>
              <a:t>Hyderabad </a:t>
            </a:r>
            <a:r>
              <a:rPr lang="en-US" sz="605" spc="0" baseline="0" dirty="0">
                <a:solidFill>
                  <a:srgbClr val="FFFFFF"/>
                </a:solidFill>
                <a:latin typeface="Arial"/>
                <a:cs typeface="Arial"/>
              </a:rPr>
              <a:t>Campus</a:t>
            </a:r>
            <a:endParaRPr lang="en-US" sz="605" spc="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1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267777" y="1922639"/>
            <a:ext cx="3034983" cy="769056"/>
          </a:xfrm>
        </p:spPr>
        <p:txBody>
          <a:bodyPr anchor="ctr" anchorCtr="0">
            <a:noAutofit/>
          </a:bodyPr>
          <a:lstStyle>
            <a:lvl1pPr algn="l">
              <a:lnSpc>
                <a:spcPts val="2017"/>
              </a:lnSpc>
              <a:defRPr sz="2218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Please enter the presentation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2555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Server\D\jyoti\FI023_BITS_v1\styleguide img\IMG_5627_b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4610100" cy="3460750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 userDrawn="1"/>
        </p:nvSpPr>
        <p:spPr>
          <a:xfrm>
            <a:off x="0" y="2160916"/>
            <a:ext cx="4610100" cy="1299834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3" cstate="print"/>
          <a:srcRect l="1923" b="5336"/>
          <a:stretch>
            <a:fillRect/>
          </a:stretch>
        </p:blipFill>
        <p:spPr>
          <a:xfrm>
            <a:off x="3342323" y="0"/>
            <a:ext cx="1105735" cy="349555"/>
          </a:xfrm>
          <a:prstGeom prst="rect">
            <a:avLst/>
          </a:prstGeom>
        </p:spPr>
      </p:pic>
      <p:sp>
        <p:nvSpPr>
          <p:cNvPr id="17" name="Content Placeholder 16"/>
          <p:cNvSpPr>
            <a:spLocks noGrp="1"/>
          </p:cNvSpPr>
          <p:nvPr>
            <p:ph sz="quarter" idx="10" hasCustomPrompt="1"/>
          </p:nvPr>
        </p:nvSpPr>
        <p:spPr>
          <a:xfrm>
            <a:off x="153670" y="2345620"/>
            <a:ext cx="4264343" cy="807508"/>
          </a:xfrm>
        </p:spPr>
        <p:txBody>
          <a:bodyPr>
            <a:noAutofit/>
          </a:bodyPr>
          <a:lstStyle>
            <a:lvl1pPr marL="0" indent="0">
              <a:lnSpc>
                <a:spcPts val="2118"/>
              </a:lnSpc>
              <a:spcBef>
                <a:spcPts val="0"/>
              </a:spcBef>
              <a:buNone/>
              <a:defRPr sz="2017" b="1" spc="-76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Topic headings here </a:t>
            </a:r>
          </a:p>
          <a:p>
            <a:pPr lvl="0"/>
            <a:r>
              <a:rPr lang="en-US" dirty="0"/>
              <a:t>(separator - can run in two lines)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453462" y="3419093"/>
            <a:ext cx="1459865" cy="38453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-6403" y="3419093"/>
            <a:ext cx="1459865" cy="38453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2913327" y="3419093"/>
            <a:ext cx="1459865" cy="38453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3457575" y="384528"/>
            <a:ext cx="1114108" cy="317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2" b="1" spc="-76" dirty="0">
                <a:solidFill>
                  <a:schemeClr val="bg1"/>
                </a:solidFill>
                <a:latin typeface="Arial"/>
                <a:cs typeface="Arial"/>
              </a:rPr>
              <a:t>BITS</a:t>
            </a:r>
            <a:r>
              <a:rPr lang="en-US" sz="1462" spc="-76" dirty="0">
                <a:solidFill>
                  <a:schemeClr val="bg1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3572827" y="590821"/>
            <a:ext cx="960438" cy="185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5" spc="0" dirty="0">
                <a:solidFill>
                  <a:srgbClr val="FFFFFF"/>
                </a:solidFill>
                <a:latin typeface="Arial"/>
                <a:cs typeface="Arial"/>
              </a:rPr>
              <a:t>Hyderabad </a:t>
            </a:r>
            <a:r>
              <a:rPr lang="en-US" sz="605" spc="0" baseline="0" dirty="0">
                <a:solidFill>
                  <a:srgbClr val="FFFFFF"/>
                </a:solidFill>
                <a:latin typeface="Arial"/>
                <a:cs typeface="Arial"/>
              </a:rPr>
              <a:t>Campus</a:t>
            </a:r>
            <a:endParaRPr lang="en-US" sz="605" spc="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216388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3342323" y="0"/>
            <a:ext cx="1105735" cy="34955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 userDrawn="1">
            <p:ph sz="half" idx="1" hasCustomPrompt="1"/>
          </p:nvPr>
        </p:nvSpPr>
        <p:spPr>
          <a:xfrm>
            <a:off x="230505" y="807509"/>
            <a:ext cx="2036128" cy="2283935"/>
          </a:xfrm>
        </p:spPr>
        <p:txBody>
          <a:bodyPr/>
          <a:lstStyle>
            <a:lvl1pPr marL="172890" marR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1412"/>
            </a:lvl1pPr>
            <a:lvl2pPr marL="374595" marR="0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807"/>
            </a:lvl2pPr>
            <a:lvl3pPr>
              <a:defRPr sz="1008"/>
            </a:lvl3pPr>
            <a:lvl4pPr>
              <a:defRPr sz="908"/>
            </a:lvl4pPr>
            <a:lvl5pPr>
              <a:defRPr sz="908"/>
            </a:lvl5pPr>
            <a:lvl6pPr>
              <a:defRPr sz="908"/>
            </a:lvl6pPr>
            <a:lvl7pPr>
              <a:defRPr sz="908"/>
            </a:lvl7pPr>
            <a:lvl8pPr>
              <a:defRPr sz="908"/>
            </a:lvl8pPr>
            <a:lvl9pPr>
              <a:defRPr sz="908"/>
            </a:lvl9pPr>
          </a:lstStyle>
          <a:p>
            <a:pPr marL="172890" marR="0" lvl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21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  <a:endParaRPr kumimoji="0" lang="en-GB" sz="1210" u="none" strike="noStrike" kern="1200" cap="none" spc="0" normalizeH="0" noProof="0" dirty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172890" marR="0" lvl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21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172890" marR="0" lvl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21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/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 hasCustomPrompt="1"/>
          </p:nvPr>
        </p:nvSpPr>
        <p:spPr>
          <a:xfrm>
            <a:off x="2497137" y="807509"/>
            <a:ext cx="2036128" cy="2283935"/>
          </a:xfrm>
        </p:spPr>
        <p:txBody>
          <a:bodyPr/>
          <a:lstStyle>
            <a:lvl1pPr marL="172890" marR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1412"/>
            </a:lvl1pPr>
            <a:lvl2pPr marL="374595" marR="0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807">
                <a:latin typeface="Arial" pitchFamily="34" charset="0"/>
                <a:cs typeface="Arial" pitchFamily="34" charset="0"/>
              </a:defRPr>
            </a:lvl2pPr>
            <a:lvl3pPr>
              <a:defRPr sz="1008"/>
            </a:lvl3pPr>
            <a:lvl4pPr>
              <a:defRPr sz="908"/>
            </a:lvl4pPr>
            <a:lvl5pPr>
              <a:defRPr sz="908"/>
            </a:lvl5pPr>
            <a:lvl6pPr>
              <a:defRPr sz="908"/>
            </a:lvl6pPr>
            <a:lvl7pPr>
              <a:defRPr sz="908"/>
            </a:lvl7pPr>
            <a:lvl8pPr>
              <a:defRPr sz="908"/>
            </a:lvl8pPr>
            <a:lvl9pPr>
              <a:defRPr sz="908"/>
            </a:lvl9pPr>
          </a:lstStyle>
          <a:p>
            <a:pPr marL="172890" marR="0" lvl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21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r>
              <a:rPr lang="en-US" dirty="0"/>
              <a:t>Second level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374595" marR="0" lvl="1" indent="-144075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  <a:endParaRPr kumimoji="0" lang="en-GB" sz="1210" u="none" strike="noStrike" kern="1200" cap="none" spc="0" normalizeH="0" noProof="0" dirty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172890" marR="0" lvl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21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172890" marR="0" lvl="0" indent="-172890" algn="l" defTabSz="461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21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21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21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 userDrawn="1">
            <p:ph sz="quarter" idx="10" hasCustomPrompt="1"/>
          </p:nvPr>
        </p:nvSpPr>
        <p:spPr>
          <a:xfrm>
            <a:off x="153670" y="76905"/>
            <a:ext cx="3188653" cy="576792"/>
          </a:xfrm>
        </p:spPr>
        <p:txBody>
          <a:bodyPr anchor="ctr" anchorCtr="0">
            <a:normAutofit/>
          </a:bodyPr>
          <a:lstStyle>
            <a:lvl1pPr marL="0">
              <a:lnSpc>
                <a:spcPts val="1815"/>
              </a:lnSpc>
              <a:spcBef>
                <a:spcPts val="0"/>
              </a:spcBef>
              <a:buNone/>
              <a:defRPr sz="1815" b="1" spc="-76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0" y="653698"/>
            <a:ext cx="3534410" cy="23071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9" name="Group 28"/>
          <p:cNvGrpSpPr/>
          <p:nvPr userDrawn="1"/>
        </p:nvGrpSpPr>
        <p:grpSpPr>
          <a:xfrm>
            <a:off x="1075690" y="3306939"/>
            <a:ext cx="3534410" cy="23071"/>
            <a:chOff x="1905000" y="6553200"/>
            <a:chExt cx="7010400" cy="45719"/>
          </a:xfrm>
        </p:grpSpPr>
        <p:sp>
          <p:nvSpPr>
            <p:cNvPr id="30" name="Rectangle 2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6" name="TextBox 35"/>
          <p:cNvSpPr txBox="1"/>
          <p:nvPr userDrawn="1"/>
        </p:nvSpPr>
        <p:spPr>
          <a:xfrm>
            <a:off x="1651952" y="3328734"/>
            <a:ext cx="2958148" cy="177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55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555" dirty="0">
                <a:solidFill>
                  <a:srgbClr val="101141"/>
                </a:solidFill>
                <a:latin typeface="Arial"/>
                <a:cs typeface="Arial"/>
              </a:rPr>
              <a:t>Pilani, Hyderabad Campus</a:t>
            </a:r>
          </a:p>
        </p:txBody>
      </p:sp>
    </p:spTree>
    <p:extLst>
      <p:ext uri="{BB962C8B-B14F-4D97-AF65-F5344CB8AC3E}">
        <p14:creationId xmlns:p14="http://schemas.microsoft.com/office/powerpoint/2010/main" val="23780106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505" y="774663"/>
            <a:ext cx="2036928" cy="417373"/>
          </a:xfrm>
        </p:spPr>
        <p:txBody>
          <a:bodyPr anchor="b"/>
          <a:lstStyle>
            <a:lvl1pPr marL="0" indent="0">
              <a:buNone/>
              <a:defRPr sz="1210" b="1"/>
            </a:lvl1pPr>
            <a:lvl2pPr marL="230520" indent="0">
              <a:buNone/>
              <a:defRPr sz="1008" b="1"/>
            </a:lvl2pPr>
            <a:lvl3pPr marL="461040" indent="0">
              <a:buNone/>
              <a:defRPr sz="908" b="1"/>
            </a:lvl3pPr>
            <a:lvl4pPr marL="691561" indent="0">
              <a:buNone/>
              <a:defRPr sz="807" b="1"/>
            </a:lvl4pPr>
            <a:lvl5pPr marL="922081" indent="0">
              <a:buNone/>
              <a:defRPr sz="807" b="1"/>
            </a:lvl5pPr>
            <a:lvl6pPr marL="1152601" indent="0">
              <a:buNone/>
              <a:defRPr sz="807" b="1"/>
            </a:lvl6pPr>
            <a:lvl7pPr marL="1383121" indent="0">
              <a:buNone/>
              <a:defRPr sz="807" b="1"/>
            </a:lvl7pPr>
            <a:lvl8pPr marL="1613642" indent="0">
              <a:buNone/>
              <a:defRPr sz="807" b="1"/>
            </a:lvl8pPr>
            <a:lvl9pPr marL="1844162" indent="0">
              <a:buNone/>
              <a:defRPr sz="8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0505" y="1192036"/>
            <a:ext cx="2036928" cy="1899407"/>
          </a:xfrm>
        </p:spPr>
        <p:txBody>
          <a:bodyPr/>
          <a:lstStyle>
            <a:lvl1pPr>
              <a:defRPr sz="1210"/>
            </a:lvl1pPr>
            <a:lvl2pPr>
              <a:defRPr sz="1008"/>
            </a:lvl2pPr>
            <a:lvl3pPr>
              <a:defRPr sz="908"/>
            </a:lvl3pPr>
            <a:lvl4pPr>
              <a:defRPr sz="807"/>
            </a:lvl4pPr>
            <a:lvl5pPr>
              <a:defRPr sz="807"/>
            </a:lvl5pPr>
            <a:lvl6pPr>
              <a:defRPr sz="807"/>
            </a:lvl6pPr>
            <a:lvl7pPr>
              <a:defRPr sz="807"/>
            </a:lvl7pPr>
            <a:lvl8pPr>
              <a:defRPr sz="807"/>
            </a:lvl8pPr>
            <a:lvl9pPr>
              <a:defRPr sz="80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41867" y="774663"/>
            <a:ext cx="2037728" cy="417373"/>
          </a:xfrm>
        </p:spPr>
        <p:txBody>
          <a:bodyPr anchor="b"/>
          <a:lstStyle>
            <a:lvl1pPr marL="0" indent="0">
              <a:buNone/>
              <a:defRPr sz="1210" b="1"/>
            </a:lvl1pPr>
            <a:lvl2pPr marL="230520" indent="0">
              <a:buNone/>
              <a:defRPr sz="1008" b="1"/>
            </a:lvl2pPr>
            <a:lvl3pPr marL="461040" indent="0">
              <a:buNone/>
              <a:defRPr sz="908" b="1"/>
            </a:lvl3pPr>
            <a:lvl4pPr marL="691561" indent="0">
              <a:buNone/>
              <a:defRPr sz="807" b="1"/>
            </a:lvl4pPr>
            <a:lvl5pPr marL="922081" indent="0">
              <a:buNone/>
              <a:defRPr sz="807" b="1"/>
            </a:lvl5pPr>
            <a:lvl6pPr marL="1152601" indent="0">
              <a:buNone/>
              <a:defRPr sz="807" b="1"/>
            </a:lvl6pPr>
            <a:lvl7pPr marL="1383121" indent="0">
              <a:buNone/>
              <a:defRPr sz="807" b="1"/>
            </a:lvl7pPr>
            <a:lvl8pPr marL="1613642" indent="0">
              <a:buNone/>
              <a:defRPr sz="807" b="1"/>
            </a:lvl8pPr>
            <a:lvl9pPr marL="1844162" indent="0">
              <a:buNone/>
              <a:defRPr sz="8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41867" y="1192036"/>
            <a:ext cx="2037728" cy="1899407"/>
          </a:xfrm>
        </p:spPr>
        <p:txBody>
          <a:bodyPr/>
          <a:lstStyle>
            <a:lvl1pPr>
              <a:defRPr sz="1210"/>
            </a:lvl1pPr>
            <a:lvl2pPr>
              <a:defRPr sz="1008"/>
            </a:lvl2pPr>
            <a:lvl3pPr>
              <a:defRPr sz="908"/>
            </a:lvl3pPr>
            <a:lvl4pPr>
              <a:defRPr sz="807"/>
            </a:lvl4pPr>
            <a:lvl5pPr>
              <a:defRPr sz="807"/>
            </a:lvl5pPr>
            <a:lvl6pPr>
              <a:defRPr sz="807"/>
            </a:lvl6pPr>
            <a:lvl7pPr>
              <a:defRPr sz="807"/>
            </a:lvl7pPr>
            <a:lvl8pPr>
              <a:defRPr sz="807"/>
            </a:lvl8pPr>
            <a:lvl9pPr>
              <a:defRPr sz="80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153670" y="76905"/>
            <a:ext cx="3188653" cy="576792"/>
          </a:xfrm>
        </p:spPr>
        <p:txBody>
          <a:bodyPr anchor="ctr" anchorCtr="0">
            <a:normAutofit/>
          </a:bodyPr>
          <a:lstStyle>
            <a:lvl1pPr marL="0">
              <a:lnSpc>
                <a:spcPts val="1815"/>
              </a:lnSpc>
              <a:spcBef>
                <a:spcPts val="0"/>
              </a:spcBef>
              <a:buNone/>
              <a:defRPr sz="1815" b="1" spc="-76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653698"/>
            <a:ext cx="3534410" cy="23071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/>
          <p:cNvGrpSpPr/>
          <p:nvPr userDrawn="1"/>
        </p:nvGrpSpPr>
        <p:grpSpPr>
          <a:xfrm>
            <a:off x="1075690" y="3306939"/>
            <a:ext cx="3534410" cy="23071"/>
            <a:chOff x="1905000" y="6553200"/>
            <a:chExt cx="7010400" cy="45719"/>
          </a:xfrm>
        </p:grpSpPr>
        <p:sp>
          <p:nvSpPr>
            <p:cNvPr id="17" name="Rectangle 1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0" name="Picture 19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3342323" y="0"/>
            <a:ext cx="1105735" cy="349555"/>
          </a:xfrm>
          <a:prstGeom prst="rect">
            <a:avLst/>
          </a:prstGeom>
        </p:spPr>
      </p:pic>
      <p:sp>
        <p:nvSpPr>
          <p:cNvPr id="23" name="TextBox 22"/>
          <p:cNvSpPr txBox="1"/>
          <p:nvPr userDrawn="1"/>
        </p:nvSpPr>
        <p:spPr>
          <a:xfrm>
            <a:off x="1651952" y="3328734"/>
            <a:ext cx="2958148" cy="177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55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555" dirty="0">
                <a:solidFill>
                  <a:srgbClr val="101141"/>
                </a:solidFill>
                <a:latin typeface="Arial"/>
                <a:cs typeface="Arial"/>
              </a:rPr>
              <a:t>Pilani, Hyderabad Campus</a:t>
            </a:r>
          </a:p>
        </p:txBody>
      </p:sp>
    </p:spTree>
    <p:extLst>
      <p:ext uri="{BB962C8B-B14F-4D97-AF65-F5344CB8AC3E}">
        <p14:creationId xmlns:p14="http://schemas.microsoft.com/office/powerpoint/2010/main" val="33393872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153670" y="76905"/>
            <a:ext cx="3188653" cy="576792"/>
          </a:xfrm>
        </p:spPr>
        <p:txBody>
          <a:bodyPr anchor="ctr" anchorCtr="0">
            <a:normAutofit/>
          </a:bodyPr>
          <a:lstStyle>
            <a:lvl1pPr marL="0">
              <a:lnSpc>
                <a:spcPts val="1815"/>
              </a:lnSpc>
              <a:spcBef>
                <a:spcPts val="0"/>
              </a:spcBef>
              <a:buNone/>
              <a:defRPr sz="1815" b="1" spc="-76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53698"/>
            <a:ext cx="3534410" cy="23071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/>
          <p:cNvGrpSpPr/>
          <p:nvPr userDrawn="1"/>
        </p:nvGrpSpPr>
        <p:grpSpPr>
          <a:xfrm>
            <a:off x="1075690" y="3306939"/>
            <a:ext cx="3534410" cy="23071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3342323" y="0"/>
            <a:ext cx="1105735" cy="349555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>
            <a:off x="1651952" y="3328734"/>
            <a:ext cx="2958148" cy="177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55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555" dirty="0">
                <a:solidFill>
                  <a:srgbClr val="101141"/>
                </a:solidFill>
                <a:latin typeface="Arial"/>
                <a:cs typeface="Arial"/>
              </a:rPr>
              <a:t>Pilani, Hyderabad Campus</a:t>
            </a:r>
          </a:p>
        </p:txBody>
      </p:sp>
    </p:spTree>
    <p:extLst>
      <p:ext uri="{BB962C8B-B14F-4D97-AF65-F5344CB8AC3E}">
        <p14:creationId xmlns:p14="http://schemas.microsoft.com/office/powerpoint/2010/main" val="4887340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2421" y="807509"/>
            <a:ext cx="2577174" cy="2283935"/>
          </a:xfrm>
        </p:spPr>
        <p:txBody>
          <a:bodyPr/>
          <a:lstStyle>
            <a:lvl1pPr>
              <a:defRPr sz="1613"/>
            </a:lvl1pPr>
            <a:lvl2pPr>
              <a:defRPr sz="1412"/>
            </a:lvl2pPr>
            <a:lvl3pPr>
              <a:defRPr sz="1210"/>
            </a:lvl3pPr>
            <a:lvl4pPr>
              <a:defRPr sz="1008"/>
            </a:lvl4pPr>
            <a:lvl5pPr>
              <a:defRPr sz="1008"/>
            </a:lvl5pPr>
            <a:lvl6pPr>
              <a:defRPr sz="1008"/>
            </a:lvl6pPr>
            <a:lvl7pPr>
              <a:defRPr sz="1008"/>
            </a:lvl7pPr>
            <a:lvl8pPr>
              <a:defRPr sz="1008"/>
            </a:lvl8pPr>
            <a:lvl9pPr>
              <a:defRPr sz="100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0505" y="807509"/>
            <a:ext cx="1516691" cy="2283935"/>
          </a:xfrm>
        </p:spPr>
        <p:txBody>
          <a:bodyPr/>
          <a:lstStyle>
            <a:lvl1pPr marL="0" indent="0">
              <a:buNone/>
              <a:defRPr sz="706"/>
            </a:lvl1pPr>
            <a:lvl2pPr marL="230520" indent="0">
              <a:buNone/>
              <a:defRPr sz="605"/>
            </a:lvl2pPr>
            <a:lvl3pPr marL="461040" indent="0">
              <a:buNone/>
              <a:defRPr sz="504"/>
            </a:lvl3pPr>
            <a:lvl4pPr marL="691561" indent="0">
              <a:buNone/>
              <a:defRPr sz="454"/>
            </a:lvl4pPr>
            <a:lvl5pPr marL="922081" indent="0">
              <a:buNone/>
              <a:defRPr sz="454"/>
            </a:lvl5pPr>
            <a:lvl6pPr marL="1152601" indent="0">
              <a:buNone/>
              <a:defRPr sz="454"/>
            </a:lvl6pPr>
            <a:lvl7pPr marL="1383121" indent="0">
              <a:buNone/>
              <a:defRPr sz="454"/>
            </a:lvl7pPr>
            <a:lvl8pPr marL="1613642" indent="0">
              <a:buNone/>
              <a:defRPr sz="454"/>
            </a:lvl8pPr>
            <a:lvl9pPr marL="1844162" indent="0">
              <a:buNone/>
              <a:defRPr sz="4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18"/>
          <p:cNvSpPr>
            <a:spLocks noGrp="1"/>
          </p:cNvSpPr>
          <p:nvPr>
            <p:ph sz="quarter" idx="13" hasCustomPrompt="1"/>
          </p:nvPr>
        </p:nvSpPr>
        <p:spPr>
          <a:xfrm>
            <a:off x="153670" y="76905"/>
            <a:ext cx="3188653" cy="576792"/>
          </a:xfrm>
        </p:spPr>
        <p:txBody>
          <a:bodyPr anchor="ctr" anchorCtr="0">
            <a:normAutofit/>
          </a:bodyPr>
          <a:lstStyle>
            <a:lvl1pPr marL="0">
              <a:lnSpc>
                <a:spcPts val="1815"/>
              </a:lnSpc>
              <a:spcBef>
                <a:spcPts val="0"/>
              </a:spcBef>
              <a:buNone/>
              <a:defRPr sz="1815" b="1" spc="-76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53698"/>
            <a:ext cx="3534410" cy="23071"/>
            <a:chOff x="1905000" y="6553200"/>
            <a:chExt cx="7010400" cy="45719"/>
          </a:xfrm>
        </p:grpSpPr>
        <p:sp>
          <p:nvSpPr>
            <p:cNvPr id="10" name="Rectangle 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/>
          <p:cNvGrpSpPr/>
          <p:nvPr userDrawn="1"/>
        </p:nvGrpSpPr>
        <p:grpSpPr>
          <a:xfrm>
            <a:off x="1075690" y="3306939"/>
            <a:ext cx="3534410" cy="23071"/>
            <a:chOff x="1905000" y="6553200"/>
            <a:chExt cx="7010400" cy="45719"/>
          </a:xfrm>
        </p:grpSpPr>
        <p:sp>
          <p:nvSpPr>
            <p:cNvPr id="15" name="Rectangle 14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8" name="Picture 17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3342323" y="0"/>
            <a:ext cx="1105735" cy="349555"/>
          </a:xfrm>
          <a:prstGeom prst="rect">
            <a:avLst/>
          </a:prstGeom>
        </p:spPr>
      </p:pic>
      <p:sp>
        <p:nvSpPr>
          <p:cNvPr id="22" name="TextBox 21"/>
          <p:cNvSpPr txBox="1"/>
          <p:nvPr userDrawn="1"/>
        </p:nvSpPr>
        <p:spPr>
          <a:xfrm>
            <a:off x="1651952" y="3328734"/>
            <a:ext cx="2958148" cy="177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55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555" dirty="0">
                <a:solidFill>
                  <a:srgbClr val="101141"/>
                </a:solidFill>
                <a:latin typeface="Arial"/>
                <a:cs typeface="Arial"/>
              </a:rPr>
              <a:t>Pilani, Hyderabad Campus</a:t>
            </a:r>
          </a:p>
        </p:txBody>
      </p:sp>
    </p:spTree>
    <p:extLst>
      <p:ext uri="{BB962C8B-B14F-4D97-AF65-F5344CB8AC3E}">
        <p14:creationId xmlns:p14="http://schemas.microsoft.com/office/powerpoint/2010/main" val="216925091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3612" y="2728545"/>
            <a:ext cx="2766060" cy="153811"/>
          </a:xfrm>
        </p:spPr>
        <p:txBody>
          <a:bodyPr anchor="b">
            <a:normAutofit/>
          </a:bodyPr>
          <a:lstStyle>
            <a:lvl1pPr algn="l">
              <a:defRPr sz="908" b="1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03612" y="922867"/>
            <a:ext cx="2766060" cy="1730375"/>
          </a:xfrm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/>
          <a:lstStyle>
            <a:lvl1pPr marL="0" indent="0">
              <a:buNone/>
              <a:defRPr sz="1613"/>
            </a:lvl1pPr>
            <a:lvl2pPr marL="230520" indent="0">
              <a:buNone/>
              <a:defRPr sz="1412"/>
            </a:lvl2pPr>
            <a:lvl3pPr marL="461040" indent="0">
              <a:buNone/>
              <a:defRPr sz="1210"/>
            </a:lvl3pPr>
            <a:lvl4pPr marL="691561" indent="0">
              <a:buNone/>
              <a:defRPr sz="1008"/>
            </a:lvl4pPr>
            <a:lvl5pPr marL="922081" indent="0">
              <a:buNone/>
              <a:defRPr sz="1008"/>
            </a:lvl5pPr>
            <a:lvl6pPr marL="1152601" indent="0">
              <a:buNone/>
              <a:defRPr sz="1008"/>
            </a:lvl6pPr>
            <a:lvl7pPr marL="1383121" indent="0">
              <a:buNone/>
              <a:defRPr sz="1008"/>
            </a:lvl7pPr>
            <a:lvl8pPr marL="1613642" indent="0">
              <a:buNone/>
              <a:defRPr sz="1008"/>
            </a:lvl8pPr>
            <a:lvl9pPr marL="1844162" indent="0">
              <a:buNone/>
              <a:defRPr sz="1008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3612" y="2882356"/>
            <a:ext cx="2766060" cy="153811"/>
          </a:xfrm>
        </p:spPr>
        <p:txBody>
          <a:bodyPr>
            <a:normAutofit/>
          </a:bodyPr>
          <a:lstStyle>
            <a:lvl1pPr marL="0" indent="0">
              <a:buNone/>
              <a:defRPr sz="807"/>
            </a:lvl1pPr>
            <a:lvl2pPr marL="230520" indent="0">
              <a:buNone/>
              <a:defRPr sz="605"/>
            </a:lvl2pPr>
            <a:lvl3pPr marL="461040" indent="0">
              <a:buNone/>
              <a:defRPr sz="504"/>
            </a:lvl3pPr>
            <a:lvl4pPr marL="691561" indent="0">
              <a:buNone/>
              <a:defRPr sz="454"/>
            </a:lvl4pPr>
            <a:lvl5pPr marL="922081" indent="0">
              <a:buNone/>
              <a:defRPr sz="454"/>
            </a:lvl5pPr>
            <a:lvl6pPr marL="1152601" indent="0">
              <a:buNone/>
              <a:defRPr sz="454"/>
            </a:lvl6pPr>
            <a:lvl7pPr marL="1383121" indent="0">
              <a:buNone/>
              <a:defRPr sz="454"/>
            </a:lvl7pPr>
            <a:lvl8pPr marL="1613642" indent="0">
              <a:buNone/>
              <a:defRPr sz="454"/>
            </a:lvl8pPr>
            <a:lvl9pPr marL="1844162" indent="0">
              <a:buNone/>
              <a:defRPr sz="454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153670" y="76905"/>
            <a:ext cx="3188653" cy="576792"/>
          </a:xfrm>
        </p:spPr>
        <p:txBody>
          <a:bodyPr anchor="ctr" anchorCtr="0">
            <a:normAutofit/>
          </a:bodyPr>
          <a:lstStyle>
            <a:lvl1pPr marL="0">
              <a:lnSpc>
                <a:spcPts val="1815"/>
              </a:lnSpc>
              <a:spcBef>
                <a:spcPts val="0"/>
              </a:spcBef>
              <a:buNone/>
              <a:defRPr sz="1815" b="1" spc="-76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53698"/>
            <a:ext cx="3534410" cy="23071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/>
          <p:cNvGrpSpPr/>
          <p:nvPr userDrawn="1"/>
        </p:nvGrpSpPr>
        <p:grpSpPr>
          <a:xfrm>
            <a:off x="1075690" y="3306939"/>
            <a:ext cx="3534410" cy="23071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3342323" y="0"/>
            <a:ext cx="1105735" cy="349555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1651952" y="3328734"/>
            <a:ext cx="2958148" cy="177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55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555" dirty="0">
                <a:solidFill>
                  <a:srgbClr val="101141"/>
                </a:solidFill>
                <a:latin typeface="Arial"/>
                <a:cs typeface="Arial"/>
              </a:rPr>
              <a:t>Pilani, Hyderabad Campus</a:t>
            </a:r>
          </a:p>
        </p:txBody>
      </p:sp>
    </p:spTree>
    <p:extLst>
      <p:ext uri="{BB962C8B-B14F-4D97-AF65-F5344CB8AC3E}">
        <p14:creationId xmlns:p14="http://schemas.microsoft.com/office/powerpoint/2010/main" val="252054090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153670" y="76905"/>
            <a:ext cx="3188653" cy="576792"/>
          </a:xfrm>
        </p:spPr>
        <p:txBody>
          <a:bodyPr anchor="ctr" anchorCtr="0">
            <a:normAutofit/>
          </a:bodyPr>
          <a:lstStyle>
            <a:lvl1pPr marL="0">
              <a:lnSpc>
                <a:spcPts val="1815"/>
              </a:lnSpc>
              <a:spcBef>
                <a:spcPts val="0"/>
              </a:spcBef>
              <a:buNone/>
              <a:defRPr sz="1815" b="1" spc="-76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0" y="653698"/>
            <a:ext cx="3534410" cy="23071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5" name="Group 24"/>
          <p:cNvGrpSpPr/>
          <p:nvPr userDrawn="1"/>
        </p:nvGrpSpPr>
        <p:grpSpPr>
          <a:xfrm>
            <a:off x="1075690" y="3306939"/>
            <a:ext cx="3534410" cy="23071"/>
            <a:chOff x="1905000" y="6553200"/>
            <a:chExt cx="7010400" cy="45719"/>
          </a:xfrm>
        </p:grpSpPr>
        <p:sp>
          <p:nvSpPr>
            <p:cNvPr id="26" name="Rectangle 25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9" name="Picture 28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3342323" y="0"/>
            <a:ext cx="1105735" cy="349555"/>
          </a:xfrm>
          <a:prstGeom prst="rect">
            <a:avLst/>
          </a:prstGeom>
        </p:spPr>
      </p:pic>
      <p:sp>
        <p:nvSpPr>
          <p:cNvPr id="33" name="TextBox 32"/>
          <p:cNvSpPr txBox="1"/>
          <p:nvPr userDrawn="1"/>
        </p:nvSpPr>
        <p:spPr>
          <a:xfrm>
            <a:off x="1651952" y="3328734"/>
            <a:ext cx="2958148" cy="177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55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555" dirty="0">
                <a:solidFill>
                  <a:srgbClr val="101141"/>
                </a:solidFill>
                <a:latin typeface="Arial"/>
                <a:cs typeface="Arial"/>
              </a:rPr>
              <a:t>Pilani, Hyderabad Campus</a:t>
            </a:r>
          </a:p>
        </p:txBody>
      </p:sp>
    </p:spTree>
    <p:extLst>
      <p:ext uri="{BB962C8B-B14F-4D97-AF65-F5344CB8AC3E}">
        <p14:creationId xmlns:p14="http://schemas.microsoft.com/office/powerpoint/2010/main" val="275233507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4680" y="192264"/>
            <a:ext cx="3034983" cy="295285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18"/>
          <p:cNvSpPr>
            <a:spLocks noGrp="1"/>
          </p:cNvSpPr>
          <p:nvPr>
            <p:ph sz="quarter" idx="10" hasCustomPrompt="1"/>
          </p:nvPr>
        </p:nvSpPr>
        <p:spPr>
          <a:xfrm rot="5400000">
            <a:off x="2726284" y="1384564"/>
            <a:ext cx="2960864" cy="576263"/>
          </a:xfrm>
        </p:spPr>
        <p:txBody>
          <a:bodyPr anchor="ctr" anchorCtr="0">
            <a:normAutofit/>
          </a:bodyPr>
          <a:lstStyle>
            <a:lvl1pPr marL="0">
              <a:lnSpc>
                <a:spcPts val="1815"/>
              </a:lnSpc>
              <a:spcBef>
                <a:spcPts val="0"/>
              </a:spcBef>
              <a:buNone/>
              <a:defRPr sz="1815" b="1" spc="-76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8" name="Group 7"/>
          <p:cNvGrpSpPr/>
          <p:nvPr userDrawn="1"/>
        </p:nvGrpSpPr>
        <p:grpSpPr>
          <a:xfrm rot="5400000">
            <a:off x="2522830" y="1295869"/>
            <a:ext cx="2614789" cy="23050"/>
            <a:chOff x="1905000" y="6553200"/>
            <a:chExt cx="7010400" cy="45719"/>
          </a:xfrm>
        </p:grpSpPr>
        <p:sp>
          <p:nvSpPr>
            <p:cNvPr id="9" name="Rectangle 8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 rot="5400000">
            <a:off x="-383026" y="571022"/>
            <a:ext cx="1106750" cy="349235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 rot="5400000">
            <a:off x="-1410216" y="1899206"/>
            <a:ext cx="2960864" cy="162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4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454" dirty="0">
                <a:solidFill>
                  <a:srgbClr val="101141"/>
                </a:solidFill>
                <a:latin typeface="Arial"/>
                <a:cs typeface="Arial"/>
              </a:rPr>
              <a:t>Pilani, Hyderabad</a:t>
            </a:r>
            <a:r>
              <a:rPr lang="en-US" sz="454" baseline="0" dirty="0">
                <a:solidFill>
                  <a:srgbClr val="101141"/>
                </a:solidFill>
                <a:latin typeface="Arial"/>
                <a:cs typeface="Arial"/>
              </a:rPr>
              <a:t> </a:t>
            </a:r>
            <a:r>
              <a:rPr lang="en-US" sz="454" dirty="0">
                <a:solidFill>
                  <a:srgbClr val="101141"/>
                </a:solidFill>
                <a:latin typeface="Arial"/>
                <a:cs typeface="Arial"/>
              </a:rPr>
              <a:t>Campus</a:t>
            </a:r>
          </a:p>
        </p:txBody>
      </p:sp>
    </p:spTree>
    <p:extLst>
      <p:ext uri="{BB962C8B-B14F-4D97-AF65-F5344CB8AC3E}">
        <p14:creationId xmlns:p14="http://schemas.microsoft.com/office/powerpoint/2010/main" val="148652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3333B2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7/17/2025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7/17/2025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529" y="682588"/>
            <a:ext cx="2487990" cy="4709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9057" y="1245137"/>
            <a:ext cx="2048933" cy="56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6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26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390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53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17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780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24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0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2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497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217" y="1411970"/>
            <a:ext cx="2487990" cy="436409"/>
          </a:xfrm>
        </p:spPr>
        <p:txBody>
          <a:bodyPr anchor="t"/>
          <a:lstStyle>
            <a:lvl1pPr algn="l">
              <a:defRPr sz="128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217" y="931310"/>
            <a:ext cx="2487990" cy="480660"/>
          </a:xfrm>
        </p:spPr>
        <p:txBody>
          <a:bodyPr anchor="b"/>
          <a:lstStyle>
            <a:lvl1pPr marL="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1pPr>
            <a:lvl2pPr marL="146350" indent="0">
              <a:buNone/>
              <a:defRPr sz="576">
                <a:solidFill>
                  <a:schemeClr val="tx1">
                    <a:tint val="75000"/>
                  </a:schemeClr>
                </a:solidFill>
              </a:defRPr>
            </a:lvl2pPr>
            <a:lvl3pPr marL="292699" indent="0">
              <a:buNone/>
              <a:defRPr sz="512">
                <a:solidFill>
                  <a:schemeClr val="tx1">
                    <a:tint val="75000"/>
                  </a:schemeClr>
                </a:solidFill>
              </a:defRPr>
            </a:lvl3pPr>
            <a:lvl4pPr marL="439049" indent="0">
              <a:buNone/>
              <a:defRPr sz="448">
                <a:solidFill>
                  <a:schemeClr val="tx1">
                    <a:tint val="75000"/>
                  </a:schemeClr>
                </a:solidFill>
              </a:defRPr>
            </a:lvl4pPr>
            <a:lvl5pPr marL="585399" indent="0">
              <a:buNone/>
              <a:defRPr sz="448">
                <a:solidFill>
                  <a:schemeClr val="tx1">
                    <a:tint val="75000"/>
                  </a:schemeClr>
                </a:solidFill>
              </a:defRPr>
            </a:lvl5pPr>
            <a:lvl6pPr marL="731749" indent="0">
              <a:buNone/>
              <a:defRPr sz="448">
                <a:solidFill>
                  <a:schemeClr val="tx1">
                    <a:tint val="75000"/>
                  </a:schemeClr>
                </a:solidFill>
              </a:defRPr>
            </a:lvl6pPr>
            <a:lvl7pPr marL="878098" indent="0">
              <a:buNone/>
              <a:defRPr sz="448">
                <a:solidFill>
                  <a:schemeClr val="tx1">
                    <a:tint val="75000"/>
                  </a:schemeClr>
                </a:solidFill>
              </a:defRPr>
            </a:lvl7pPr>
            <a:lvl8pPr marL="1024448" indent="0">
              <a:buNone/>
              <a:defRPr sz="448">
                <a:solidFill>
                  <a:schemeClr val="tx1">
                    <a:tint val="75000"/>
                  </a:schemeClr>
                </a:solidFill>
              </a:defRPr>
            </a:lvl8pPr>
            <a:lvl9pPr marL="1170798" indent="0">
              <a:buNone/>
              <a:defRPr sz="4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51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353" y="512704"/>
            <a:ext cx="1292779" cy="1450117"/>
          </a:xfrm>
        </p:spPr>
        <p:txBody>
          <a:bodyPr/>
          <a:lstStyle>
            <a:lvl1pPr>
              <a:defRPr sz="896"/>
            </a:lvl1pPr>
            <a:lvl2pPr>
              <a:defRPr sz="768"/>
            </a:lvl2pPr>
            <a:lvl3pPr>
              <a:defRPr sz="640"/>
            </a:lvl3pPr>
            <a:lvl4pPr>
              <a:defRPr sz="576"/>
            </a:lvl4pPr>
            <a:lvl5pPr>
              <a:defRPr sz="576"/>
            </a:lvl5pPr>
            <a:lvl6pPr>
              <a:defRPr sz="576"/>
            </a:lvl6pPr>
            <a:lvl7pPr>
              <a:defRPr sz="576"/>
            </a:lvl7pPr>
            <a:lvl8pPr>
              <a:defRPr sz="576"/>
            </a:lvl8pPr>
            <a:lvl9pPr>
              <a:defRPr sz="5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916" y="512704"/>
            <a:ext cx="1292779" cy="1450117"/>
          </a:xfrm>
        </p:spPr>
        <p:txBody>
          <a:bodyPr/>
          <a:lstStyle>
            <a:lvl1pPr>
              <a:defRPr sz="896"/>
            </a:lvl1pPr>
            <a:lvl2pPr>
              <a:defRPr sz="768"/>
            </a:lvl2pPr>
            <a:lvl3pPr>
              <a:defRPr sz="640"/>
            </a:lvl3pPr>
            <a:lvl4pPr>
              <a:defRPr sz="576"/>
            </a:lvl4pPr>
            <a:lvl5pPr>
              <a:defRPr sz="576"/>
            </a:lvl5pPr>
            <a:lvl6pPr>
              <a:defRPr sz="576"/>
            </a:lvl6pPr>
            <a:lvl7pPr>
              <a:defRPr sz="576"/>
            </a:lvl7pPr>
            <a:lvl8pPr>
              <a:defRPr sz="576"/>
            </a:lvl8pPr>
            <a:lvl9pPr>
              <a:defRPr sz="5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924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37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6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70380"/>
            <a:ext cx="4571961" cy="3218993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3069083" y="3371227"/>
            <a:ext cx="43180" cy="30480"/>
          </a:xfrm>
          <a:custGeom>
            <a:avLst/>
            <a:gdLst/>
            <a:ahLst/>
            <a:cxnLst/>
            <a:rect l="l" t="t" r="r" b="b"/>
            <a:pathLst>
              <a:path w="43180" h="30479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ln w="5060">
            <a:solidFill>
              <a:srgbClr val="ADAD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2989465" y="3367265"/>
            <a:ext cx="25400" cy="38100"/>
          </a:xfrm>
          <a:custGeom>
            <a:avLst/>
            <a:gdLst/>
            <a:ahLst/>
            <a:cxnLst/>
            <a:rect l="l" t="t" r="r" b="b"/>
            <a:pathLst>
              <a:path w="25400" h="3810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3167268" y="3367265"/>
            <a:ext cx="25400" cy="38100"/>
          </a:xfrm>
          <a:custGeom>
            <a:avLst/>
            <a:gdLst/>
            <a:ahLst/>
            <a:cxnLst/>
            <a:rect l="l" t="t" r="r" b="b"/>
            <a:pathLst>
              <a:path w="25400" h="38100">
                <a:moveTo>
                  <a:pt x="0" y="0"/>
                </a:moveTo>
                <a:lnTo>
                  <a:pt x="0" y="38100"/>
                </a:lnTo>
                <a:lnTo>
                  <a:pt x="2540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3323614" y="3360914"/>
            <a:ext cx="64135" cy="50800"/>
          </a:xfrm>
          <a:custGeom>
            <a:avLst/>
            <a:gdLst/>
            <a:ahLst/>
            <a:cxnLst/>
            <a:rect l="l" t="t" r="r" b="b"/>
            <a:pathLst>
              <a:path w="64135" h="50800">
                <a:moveTo>
                  <a:pt x="0" y="50800"/>
                </a:moveTo>
                <a:lnTo>
                  <a:pt x="43019" y="50800"/>
                </a:lnTo>
                <a:lnTo>
                  <a:pt x="43019" y="20434"/>
                </a:lnTo>
                <a:lnTo>
                  <a:pt x="0" y="20434"/>
                </a:lnTo>
                <a:lnTo>
                  <a:pt x="0" y="50800"/>
                </a:lnTo>
                <a:close/>
              </a:path>
              <a:path w="64135" h="50800">
                <a:moveTo>
                  <a:pt x="10491" y="20320"/>
                </a:moveTo>
                <a:lnTo>
                  <a:pt x="10491" y="10160"/>
                </a:lnTo>
                <a:lnTo>
                  <a:pt x="53672" y="10160"/>
                </a:lnTo>
                <a:lnTo>
                  <a:pt x="53672" y="40640"/>
                </a:lnTo>
                <a:lnTo>
                  <a:pt x="43512" y="40640"/>
                </a:lnTo>
              </a:path>
              <a:path w="64135" h="50800">
                <a:moveTo>
                  <a:pt x="20652" y="10160"/>
                </a:moveTo>
                <a:lnTo>
                  <a:pt x="20652" y="0"/>
                </a:lnTo>
                <a:lnTo>
                  <a:pt x="63832" y="0"/>
                </a:lnTo>
                <a:lnTo>
                  <a:pt x="63832" y="30480"/>
                </a:lnTo>
                <a:lnTo>
                  <a:pt x="53672" y="30480"/>
                </a:lnTo>
              </a:path>
            </a:pathLst>
          </a:custGeom>
          <a:ln w="5060">
            <a:solidFill>
              <a:srgbClr val="ADAD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3260445" y="3367264"/>
            <a:ext cx="203200" cy="38100"/>
          </a:xfrm>
          <a:custGeom>
            <a:avLst/>
            <a:gdLst/>
            <a:ahLst/>
            <a:cxnLst/>
            <a:rect l="l" t="t" r="r" b="b"/>
            <a:pathLst>
              <a:path w="203200" h="3810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  <a:path w="203200" h="38100">
                <a:moveTo>
                  <a:pt x="177802" y="0"/>
                </a:moveTo>
                <a:lnTo>
                  <a:pt x="177802" y="38100"/>
                </a:lnTo>
                <a:lnTo>
                  <a:pt x="203202" y="19050"/>
                </a:lnTo>
                <a:lnTo>
                  <a:pt x="177802" y="0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3620326" y="3373615"/>
            <a:ext cx="38100" cy="0"/>
          </a:xfrm>
          <a:custGeom>
            <a:avLst/>
            <a:gdLst/>
            <a:ahLst/>
            <a:cxnLst/>
            <a:rect l="l" t="t" r="r" b="b"/>
            <a:pathLst>
              <a:path w="38100">
                <a:moveTo>
                  <a:pt x="0" y="0"/>
                </a:moveTo>
                <a:lnTo>
                  <a:pt x="38100" y="0"/>
                </a:lnTo>
              </a:path>
            </a:pathLst>
          </a:custGeom>
          <a:ln w="7591">
            <a:solidFill>
              <a:srgbClr val="ADAD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3531425" y="3367265"/>
            <a:ext cx="203200" cy="38100"/>
          </a:xfrm>
          <a:custGeom>
            <a:avLst/>
            <a:gdLst/>
            <a:ahLst/>
            <a:cxnLst/>
            <a:rect l="l" t="t" r="r" b="b"/>
            <a:pathLst>
              <a:path w="203200" h="3810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  <a:path w="203200" h="38100">
                <a:moveTo>
                  <a:pt x="177802" y="0"/>
                </a:moveTo>
                <a:lnTo>
                  <a:pt x="177802" y="38100"/>
                </a:lnTo>
                <a:lnTo>
                  <a:pt x="203202" y="19050"/>
                </a:lnTo>
                <a:lnTo>
                  <a:pt x="177802" y="0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3607626" y="3360914"/>
            <a:ext cx="50800" cy="50800"/>
          </a:xfrm>
          <a:custGeom>
            <a:avLst/>
            <a:gdLst/>
            <a:ahLst/>
            <a:cxnLst/>
            <a:rect l="l" t="t" r="r" b="b"/>
            <a:pathLst>
              <a:path w="50800" h="50800">
                <a:moveTo>
                  <a:pt x="0" y="0"/>
                </a:moveTo>
                <a:lnTo>
                  <a:pt x="38100" y="0"/>
                </a:lnTo>
              </a:path>
              <a:path w="50800" h="50800">
                <a:moveTo>
                  <a:pt x="12700" y="25400"/>
                </a:moveTo>
                <a:lnTo>
                  <a:pt x="50800" y="25400"/>
                </a:lnTo>
              </a:path>
              <a:path w="50800" h="50800">
                <a:moveTo>
                  <a:pt x="0" y="38100"/>
                </a:moveTo>
                <a:lnTo>
                  <a:pt x="38100" y="38100"/>
                </a:lnTo>
              </a:path>
              <a:path w="50800" h="5080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ln w="7591">
            <a:solidFill>
              <a:srgbClr val="D6D6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3878593" y="3360914"/>
            <a:ext cx="50800" cy="25400"/>
          </a:xfrm>
          <a:custGeom>
            <a:avLst/>
            <a:gdLst/>
            <a:ahLst/>
            <a:cxnLst/>
            <a:rect l="l" t="t" r="r" b="b"/>
            <a:pathLst>
              <a:path w="50800" h="25400">
                <a:moveTo>
                  <a:pt x="0" y="0"/>
                </a:moveTo>
                <a:lnTo>
                  <a:pt x="38100" y="0"/>
                </a:lnTo>
              </a:path>
              <a:path w="50800" h="25400">
                <a:moveTo>
                  <a:pt x="12700" y="12700"/>
                </a:moveTo>
                <a:lnTo>
                  <a:pt x="50800" y="12700"/>
                </a:lnTo>
              </a:path>
              <a:path w="50800" h="25400">
                <a:moveTo>
                  <a:pt x="12700" y="25400"/>
                </a:moveTo>
                <a:lnTo>
                  <a:pt x="50800" y="25400"/>
                </a:lnTo>
              </a:path>
            </a:pathLst>
          </a:custGeom>
          <a:ln w="7591">
            <a:solidFill>
              <a:srgbClr val="ADAD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3802393" y="3367265"/>
            <a:ext cx="203200" cy="38100"/>
          </a:xfrm>
          <a:custGeom>
            <a:avLst/>
            <a:gdLst/>
            <a:ahLst/>
            <a:cxnLst/>
            <a:rect l="l" t="t" r="r" b="b"/>
            <a:pathLst>
              <a:path w="203200" h="3810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  <a:path w="203200" h="38100">
                <a:moveTo>
                  <a:pt x="177802" y="0"/>
                </a:moveTo>
                <a:lnTo>
                  <a:pt x="177802" y="38100"/>
                </a:lnTo>
                <a:lnTo>
                  <a:pt x="203202" y="19050"/>
                </a:lnTo>
                <a:lnTo>
                  <a:pt x="177802" y="0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g object 27"/>
          <p:cNvSpPr/>
          <p:nvPr/>
        </p:nvSpPr>
        <p:spPr>
          <a:xfrm>
            <a:off x="3878593" y="3399015"/>
            <a:ext cx="50800" cy="12700"/>
          </a:xfrm>
          <a:custGeom>
            <a:avLst/>
            <a:gdLst/>
            <a:ahLst/>
            <a:cxnLst/>
            <a:rect l="l" t="t" r="r" b="b"/>
            <a:pathLst>
              <a:path w="50800" h="12700">
                <a:moveTo>
                  <a:pt x="0" y="0"/>
                </a:moveTo>
                <a:lnTo>
                  <a:pt x="38100" y="0"/>
                </a:lnTo>
              </a:path>
              <a:path w="50800" h="12700">
                <a:moveTo>
                  <a:pt x="12700" y="12700"/>
                </a:moveTo>
                <a:lnTo>
                  <a:pt x="50800" y="12700"/>
                </a:lnTo>
              </a:path>
            </a:pathLst>
          </a:custGeom>
          <a:ln w="7591">
            <a:solidFill>
              <a:srgbClr val="D6D6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g object 28"/>
          <p:cNvSpPr/>
          <p:nvPr/>
        </p:nvSpPr>
        <p:spPr>
          <a:xfrm>
            <a:off x="4149573" y="3360914"/>
            <a:ext cx="50800" cy="50800"/>
          </a:xfrm>
          <a:custGeom>
            <a:avLst/>
            <a:gdLst/>
            <a:ahLst/>
            <a:cxnLst/>
            <a:rect l="l" t="t" r="r" b="b"/>
            <a:pathLst>
              <a:path w="50800" h="50800">
                <a:moveTo>
                  <a:pt x="0" y="0"/>
                </a:moveTo>
                <a:lnTo>
                  <a:pt x="38100" y="0"/>
                </a:lnTo>
              </a:path>
              <a:path w="50800" h="50800">
                <a:moveTo>
                  <a:pt x="12700" y="12700"/>
                </a:moveTo>
                <a:lnTo>
                  <a:pt x="50800" y="12700"/>
                </a:lnTo>
              </a:path>
              <a:path w="50800" h="50800">
                <a:moveTo>
                  <a:pt x="12700" y="25400"/>
                </a:moveTo>
                <a:lnTo>
                  <a:pt x="50800" y="25400"/>
                </a:lnTo>
              </a:path>
              <a:path w="50800" h="50800">
                <a:moveTo>
                  <a:pt x="0" y="38100"/>
                </a:moveTo>
                <a:lnTo>
                  <a:pt x="38100" y="38100"/>
                </a:lnTo>
              </a:path>
              <a:path w="50800" h="5080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ln w="7591">
            <a:solidFill>
              <a:srgbClr val="ADAD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g object 29"/>
          <p:cNvSpPr/>
          <p:nvPr/>
        </p:nvSpPr>
        <p:spPr>
          <a:xfrm>
            <a:off x="4451033" y="3391395"/>
            <a:ext cx="20320" cy="20320"/>
          </a:xfrm>
          <a:custGeom>
            <a:avLst/>
            <a:gdLst/>
            <a:ahLst/>
            <a:cxnLst/>
            <a:rect l="l" t="t" r="r" b="b"/>
            <a:pathLst>
              <a:path w="20320" h="20320">
                <a:moveTo>
                  <a:pt x="0" y="0"/>
                </a:moveTo>
                <a:lnTo>
                  <a:pt x="20320" y="20320"/>
                </a:lnTo>
              </a:path>
            </a:pathLst>
          </a:custGeom>
          <a:ln w="7591">
            <a:solidFill>
              <a:srgbClr val="ADAD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g object 30"/>
          <p:cNvSpPr/>
          <p:nvPr/>
        </p:nvSpPr>
        <p:spPr>
          <a:xfrm>
            <a:off x="4423969" y="3364900"/>
            <a:ext cx="30480" cy="30480"/>
          </a:xfrm>
          <a:custGeom>
            <a:avLst/>
            <a:gdLst/>
            <a:ahLst/>
            <a:cxnLst/>
            <a:rect l="l" t="t" r="r" b="b"/>
            <a:pathLst>
              <a:path w="30479" h="30479">
                <a:moveTo>
                  <a:pt x="30366" y="15183"/>
                </a:moveTo>
                <a:lnTo>
                  <a:pt x="30366" y="6797"/>
                </a:lnTo>
                <a:lnTo>
                  <a:pt x="23568" y="0"/>
                </a:lnTo>
                <a:lnTo>
                  <a:pt x="15183" y="0"/>
                </a:lnTo>
                <a:lnTo>
                  <a:pt x="6797" y="0"/>
                </a:lnTo>
                <a:lnTo>
                  <a:pt x="0" y="6797"/>
                </a:lnTo>
                <a:lnTo>
                  <a:pt x="0" y="15183"/>
                </a:lnTo>
                <a:lnTo>
                  <a:pt x="0" y="23568"/>
                </a:lnTo>
                <a:lnTo>
                  <a:pt x="6797" y="30366"/>
                </a:lnTo>
                <a:lnTo>
                  <a:pt x="15183" y="30366"/>
                </a:lnTo>
                <a:lnTo>
                  <a:pt x="23568" y="30366"/>
                </a:lnTo>
                <a:lnTo>
                  <a:pt x="30366" y="23568"/>
                </a:lnTo>
                <a:lnTo>
                  <a:pt x="30366" y="15183"/>
                </a:lnTo>
                <a:close/>
              </a:path>
            </a:pathLst>
          </a:custGeom>
          <a:ln w="5060">
            <a:solidFill>
              <a:srgbClr val="ADAD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g object 31"/>
          <p:cNvSpPr/>
          <p:nvPr/>
        </p:nvSpPr>
        <p:spPr>
          <a:xfrm>
            <a:off x="4329112" y="3360914"/>
            <a:ext cx="233679" cy="50800"/>
          </a:xfrm>
          <a:custGeom>
            <a:avLst/>
            <a:gdLst/>
            <a:ahLst/>
            <a:cxnLst/>
            <a:rect l="l" t="t" r="r" b="b"/>
            <a:pathLst>
              <a:path w="233679" h="50800">
                <a:moveTo>
                  <a:pt x="40640" y="50800"/>
                </a:moveTo>
                <a:lnTo>
                  <a:pt x="50400" y="48796"/>
                </a:lnTo>
                <a:lnTo>
                  <a:pt x="58488" y="43339"/>
                </a:lnTo>
                <a:lnTo>
                  <a:pt x="64002" y="35262"/>
                </a:lnTo>
                <a:lnTo>
                  <a:pt x="66040" y="25400"/>
                </a:lnTo>
                <a:lnTo>
                  <a:pt x="64036" y="15537"/>
                </a:lnTo>
                <a:lnTo>
                  <a:pt x="58579" y="7461"/>
                </a:lnTo>
                <a:lnTo>
                  <a:pt x="50502" y="2004"/>
                </a:lnTo>
                <a:lnTo>
                  <a:pt x="40640" y="0"/>
                </a:lnTo>
                <a:lnTo>
                  <a:pt x="30778" y="2004"/>
                </a:lnTo>
                <a:lnTo>
                  <a:pt x="22701" y="7461"/>
                </a:lnTo>
                <a:lnTo>
                  <a:pt x="17244" y="15537"/>
                </a:lnTo>
                <a:lnTo>
                  <a:pt x="15240" y="25400"/>
                </a:lnTo>
              </a:path>
              <a:path w="233679" h="50800">
                <a:moveTo>
                  <a:pt x="30480" y="17780"/>
                </a:moveTo>
                <a:lnTo>
                  <a:pt x="15240" y="30480"/>
                </a:lnTo>
                <a:lnTo>
                  <a:pt x="0" y="17780"/>
                </a:lnTo>
              </a:path>
              <a:path w="233679" h="50800">
                <a:moveTo>
                  <a:pt x="193042" y="50800"/>
                </a:moveTo>
                <a:lnTo>
                  <a:pt x="183179" y="48796"/>
                </a:lnTo>
                <a:lnTo>
                  <a:pt x="175103" y="43339"/>
                </a:lnTo>
                <a:lnTo>
                  <a:pt x="169646" y="35262"/>
                </a:lnTo>
                <a:lnTo>
                  <a:pt x="167642" y="25400"/>
                </a:lnTo>
                <a:lnTo>
                  <a:pt x="169646" y="15537"/>
                </a:lnTo>
                <a:lnTo>
                  <a:pt x="175103" y="7461"/>
                </a:lnTo>
                <a:lnTo>
                  <a:pt x="183179" y="2004"/>
                </a:lnTo>
                <a:lnTo>
                  <a:pt x="193042" y="0"/>
                </a:lnTo>
                <a:lnTo>
                  <a:pt x="202904" y="2004"/>
                </a:lnTo>
                <a:lnTo>
                  <a:pt x="210981" y="7461"/>
                </a:lnTo>
                <a:lnTo>
                  <a:pt x="216438" y="15537"/>
                </a:lnTo>
                <a:lnTo>
                  <a:pt x="218442" y="25400"/>
                </a:lnTo>
              </a:path>
              <a:path w="233679" h="50800">
                <a:moveTo>
                  <a:pt x="233682" y="17780"/>
                </a:moveTo>
                <a:lnTo>
                  <a:pt x="218442" y="30480"/>
                </a:lnTo>
                <a:lnTo>
                  <a:pt x="203202" y="17780"/>
                </a:lnTo>
              </a:path>
            </a:pathLst>
          </a:custGeom>
          <a:ln w="5060">
            <a:solidFill>
              <a:srgbClr val="ADAD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300" y="72527"/>
            <a:ext cx="4195445" cy="244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3333B2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21957" y="816519"/>
            <a:ext cx="3850640" cy="1854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319272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6352" y="87994"/>
            <a:ext cx="2634343" cy="3662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52" y="512704"/>
            <a:ext cx="2634343" cy="1450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6352" y="2036573"/>
            <a:ext cx="682978" cy="1169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0075" y="2036573"/>
            <a:ext cx="926898" cy="1169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97717" y="2036573"/>
            <a:ext cx="682978" cy="1169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1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ctr" defTabSz="146350" rtl="0" eaLnBrk="1" latinLnBrk="0" hangingPunct="1">
        <a:spcBef>
          <a:spcPct val="0"/>
        </a:spcBef>
        <a:buNone/>
        <a:defRPr sz="14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62" indent="-109762" algn="l" defTabSz="146350" rtl="0" eaLnBrk="1" latinLnBrk="0" hangingPunct="1">
        <a:spcBef>
          <a:spcPct val="20000"/>
        </a:spcBef>
        <a:buFont typeface="Arial"/>
        <a:buChar char="•"/>
        <a:defRPr sz="1024" kern="1200">
          <a:solidFill>
            <a:schemeClr val="tx1"/>
          </a:solidFill>
          <a:latin typeface="+mn-lt"/>
          <a:ea typeface="+mn-ea"/>
          <a:cs typeface="+mn-cs"/>
        </a:defRPr>
      </a:lvl1pPr>
      <a:lvl2pPr marL="237818" indent="-91469" algn="l" defTabSz="146350" rtl="0" eaLnBrk="1" latinLnBrk="0" hangingPunct="1">
        <a:spcBef>
          <a:spcPct val="20000"/>
        </a:spcBef>
        <a:buFont typeface="Arial"/>
        <a:buChar char="–"/>
        <a:defRPr sz="896" kern="1200">
          <a:solidFill>
            <a:schemeClr val="tx1"/>
          </a:solidFill>
          <a:latin typeface="+mn-lt"/>
          <a:ea typeface="+mn-ea"/>
          <a:cs typeface="+mn-cs"/>
        </a:defRPr>
      </a:lvl2pPr>
      <a:lvl3pPr marL="365874" indent="-73175" algn="l" defTabSz="146350" rtl="0" eaLnBrk="1" latinLnBrk="0" hangingPunct="1">
        <a:spcBef>
          <a:spcPct val="20000"/>
        </a:spcBef>
        <a:buFont typeface="Arial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3pPr>
      <a:lvl4pPr marL="512224" indent="-73175" algn="l" defTabSz="146350" rtl="0" eaLnBrk="1" latinLnBrk="0" hangingPunct="1">
        <a:spcBef>
          <a:spcPct val="20000"/>
        </a:spcBef>
        <a:buFont typeface="Arial"/>
        <a:buChar char="–"/>
        <a:defRPr sz="640" kern="1200">
          <a:solidFill>
            <a:schemeClr val="tx1"/>
          </a:solidFill>
          <a:latin typeface="+mn-lt"/>
          <a:ea typeface="+mn-ea"/>
          <a:cs typeface="+mn-cs"/>
        </a:defRPr>
      </a:lvl4pPr>
      <a:lvl5pPr marL="658574" indent="-73175" algn="l" defTabSz="146350" rtl="0" eaLnBrk="1" latinLnBrk="0" hangingPunct="1">
        <a:spcBef>
          <a:spcPct val="20000"/>
        </a:spcBef>
        <a:buFont typeface="Arial"/>
        <a:buChar char="»"/>
        <a:defRPr sz="640" kern="1200">
          <a:solidFill>
            <a:schemeClr val="tx1"/>
          </a:solidFill>
          <a:latin typeface="+mn-lt"/>
          <a:ea typeface="+mn-ea"/>
          <a:cs typeface="+mn-cs"/>
        </a:defRPr>
      </a:lvl5pPr>
      <a:lvl6pPr marL="804923" indent="-73175" algn="l" defTabSz="146350" rtl="0" eaLnBrk="1" latinLnBrk="0" hangingPunct="1">
        <a:spcBef>
          <a:spcPct val="20000"/>
        </a:spcBef>
        <a:buFont typeface="Arial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6pPr>
      <a:lvl7pPr marL="951273" indent="-73175" algn="l" defTabSz="146350" rtl="0" eaLnBrk="1" latinLnBrk="0" hangingPunct="1">
        <a:spcBef>
          <a:spcPct val="20000"/>
        </a:spcBef>
        <a:buFont typeface="Arial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7pPr>
      <a:lvl8pPr marL="1097623" indent="-73175" algn="l" defTabSz="146350" rtl="0" eaLnBrk="1" latinLnBrk="0" hangingPunct="1">
        <a:spcBef>
          <a:spcPct val="20000"/>
        </a:spcBef>
        <a:buFont typeface="Arial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8pPr>
      <a:lvl9pPr marL="1243973" indent="-73175" algn="l" defTabSz="146350" rtl="0" eaLnBrk="1" latinLnBrk="0" hangingPunct="1">
        <a:spcBef>
          <a:spcPct val="20000"/>
        </a:spcBef>
        <a:buFont typeface="Arial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50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1pPr>
      <a:lvl2pPr marL="146350" algn="l" defTabSz="146350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2pPr>
      <a:lvl3pPr marL="292699" algn="l" defTabSz="146350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3pPr>
      <a:lvl4pPr marL="439049" algn="l" defTabSz="146350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4pPr>
      <a:lvl5pPr marL="585399" algn="l" defTabSz="146350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5pPr>
      <a:lvl6pPr marL="731749" algn="l" defTabSz="146350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6pPr>
      <a:lvl7pPr marL="878098" algn="l" defTabSz="146350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7pPr>
      <a:lvl8pPr marL="1024448" algn="l" defTabSz="146350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8pPr>
      <a:lvl9pPr marL="1170798" algn="l" defTabSz="146350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7249" y="295317"/>
            <a:ext cx="3675402" cy="756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7249" y="1153583"/>
            <a:ext cx="3675403" cy="2030307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7249" y="3265309"/>
            <a:ext cx="814535" cy="13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24/7/2013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31234" y="3265309"/>
            <a:ext cx="2231489" cy="13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AAOC ZC222 Optimization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97867" y="3265309"/>
            <a:ext cx="368168" cy="13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C8D7E44-7D4F-4942-A8C9-2DF6BF8399E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288131" y="416988"/>
            <a:ext cx="0" cy="46143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278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</p:sldLayoutIdLst>
  <p:hf hdr="0"/>
  <p:txStyles>
    <p:titleStyle>
      <a:lvl1pPr algn="l" defTabSz="461040" rtl="0" eaLnBrk="1" latinLnBrk="0" hangingPunct="1">
        <a:lnSpc>
          <a:spcPct val="80000"/>
        </a:lnSpc>
        <a:spcBef>
          <a:spcPct val="0"/>
        </a:spcBef>
        <a:buNone/>
        <a:defRPr sz="2218" kern="1200" cap="all" spc="5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46104" indent="-46104" algn="l" defTabSz="461040" rtl="0" eaLnBrk="1" latinLnBrk="0" hangingPunct="1">
        <a:lnSpc>
          <a:spcPct val="90000"/>
        </a:lnSpc>
        <a:spcBef>
          <a:spcPts val="605"/>
        </a:spcBef>
        <a:spcAft>
          <a:spcPts val="101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1008" kern="1200">
          <a:solidFill>
            <a:schemeClr val="tx1"/>
          </a:solidFill>
          <a:latin typeface="+mn-lt"/>
          <a:ea typeface="+mn-ea"/>
          <a:cs typeface="+mn-cs"/>
        </a:defRPr>
      </a:lvl1pPr>
      <a:lvl2pPr marL="133702" indent="-69156" algn="l" defTabSz="461040" rtl="0" eaLnBrk="1" latinLnBrk="0" hangingPunct="1">
        <a:lnSpc>
          <a:spcPct val="90000"/>
        </a:lnSpc>
        <a:spcBef>
          <a:spcPts val="101"/>
        </a:spcBef>
        <a:spcAft>
          <a:spcPts val="202"/>
        </a:spcAft>
        <a:buClr>
          <a:schemeClr val="accent1"/>
        </a:buClr>
        <a:buFont typeface="Wingdings 3" pitchFamily="18" charset="2"/>
        <a:buChar char=""/>
        <a:defRPr sz="807" kern="1200">
          <a:solidFill>
            <a:schemeClr val="tx1"/>
          </a:solidFill>
          <a:latin typeface="+mn-lt"/>
          <a:ea typeface="+mn-ea"/>
          <a:cs typeface="+mn-cs"/>
        </a:defRPr>
      </a:lvl2pPr>
      <a:lvl3pPr marL="225910" indent="-69156" algn="l" defTabSz="461040" rtl="0" eaLnBrk="1" latinLnBrk="0" hangingPunct="1">
        <a:lnSpc>
          <a:spcPct val="90000"/>
        </a:lnSpc>
        <a:spcBef>
          <a:spcPts val="101"/>
        </a:spcBef>
        <a:spcAft>
          <a:spcPts val="202"/>
        </a:spcAft>
        <a:buClr>
          <a:schemeClr val="accent1"/>
        </a:buClr>
        <a:buFont typeface="Wingdings 3" pitchFamily="18" charset="2"/>
        <a:buChar char=""/>
        <a:defRPr sz="605" kern="1200">
          <a:solidFill>
            <a:schemeClr val="tx1"/>
          </a:solidFill>
          <a:latin typeface="+mn-lt"/>
          <a:ea typeface="+mn-ea"/>
          <a:cs typeface="+mn-cs"/>
        </a:defRPr>
      </a:lvl3pPr>
      <a:lvl4pPr marL="299676" indent="-69156" algn="l" defTabSz="461040" rtl="0" eaLnBrk="1" latinLnBrk="0" hangingPunct="1">
        <a:lnSpc>
          <a:spcPct val="90000"/>
        </a:lnSpc>
        <a:spcBef>
          <a:spcPts val="101"/>
        </a:spcBef>
        <a:spcAft>
          <a:spcPts val="202"/>
        </a:spcAft>
        <a:buClr>
          <a:schemeClr val="accent1"/>
        </a:buClr>
        <a:buFont typeface="Wingdings 3" pitchFamily="18" charset="2"/>
        <a:buChar char=""/>
        <a:defRPr sz="605" kern="1200">
          <a:solidFill>
            <a:schemeClr val="tx1"/>
          </a:solidFill>
          <a:latin typeface="+mn-lt"/>
          <a:ea typeface="+mn-ea"/>
          <a:cs typeface="+mn-cs"/>
        </a:defRPr>
      </a:lvl4pPr>
      <a:lvl5pPr marL="391884" indent="-69156" algn="l" defTabSz="461040" rtl="0" eaLnBrk="1" latinLnBrk="0" hangingPunct="1">
        <a:lnSpc>
          <a:spcPct val="90000"/>
        </a:lnSpc>
        <a:spcBef>
          <a:spcPts val="101"/>
        </a:spcBef>
        <a:spcAft>
          <a:spcPts val="202"/>
        </a:spcAft>
        <a:buClr>
          <a:schemeClr val="accent1"/>
        </a:buClr>
        <a:buFont typeface="Wingdings 3" pitchFamily="18" charset="2"/>
        <a:buChar char=""/>
        <a:defRPr sz="605" kern="1200">
          <a:solidFill>
            <a:schemeClr val="tx1"/>
          </a:solidFill>
          <a:latin typeface="+mn-lt"/>
          <a:ea typeface="+mn-ea"/>
          <a:cs typeface="+mn-cs"/>
        </a:defRPr>
      </a:lvl5pPr>
      <a:lvl6pPr marL="461040" indent="-69156" algn="l" defTabSz="461040" rtl="0" eaLnBrk="1" latinLnBrk="0" hangingPunct="1">
        <a:lnSpc>
          <a:spcPct val="90000"/>
        </a:lnSpc>
        <a:spcBef>
          <a:spcPts val="101"/>
        </a:spcBef>
        <a:spcAft>
          <a:spcPts val="202"/>
        </a:spcAft>
        <a:buClr>
          <a:schemeClr val="accent1"/>
        </a:buClr>
        <a:buFont typeface="Wingdings 3" pitchFamily="18" charset="2"/>
        <a:buChar char=""/>
        <a:defRPr sz="605" kern="1200">
          <a:solidFill>
            <a:schemeClr val="tx1"/>
          </a:solidFill>
          <a:latin typeface="+mn-lt"/>
          <a:ea typeface="+mn-ea"/>
          <a:cs typeface="+mn-cs"/>
        </a:defRPr>
      </a:lvl6pPr>
      <a:lvl7pPr marL="534807" indent="-69156" algn="l" defTabSz="461040" rtl="0" eaLnBrk="1" latinLnBrk="0" hangingPunct="1">
        <a:lnSpc>
          <a:spcPct val="90000"/>
        </a:lnSpc>
        <a:spcBef>
          <a:spcPts val="101"/>
        </a:spcBef>
        <a:spcAft>
          <a:spcPts val="202"/>
        </a:spcAft>
        <a:buClr>
          <a:schemeClr val="accent1"/>
        </a:buClr>
        <a:buFont typeface="Wingdings 3" pitchFamily="18" charset="2"/>
        <a:buChar char=""/>
        <a:defRPr sz="605" kern="1200">
          <a:solidFill>
            <a:schemeClr val="tx1"/>
          </a:solidFill>
          <a:latin typeface="+mn-lt"/>
          <a:ea typeface="+mn-ea"/>
          <a:cs typeface="+mn-cs"/>
        </a:defRPr>
      </a:lvl7pPr>
      <a:lvl8pPr marL="613184" indent="-69156" algn="l" defTabSz="461040" rtl="0" eaLnBrk="1" latinLnBrk="0" hangingPunct="1">
        <a:lnSpc>
          <a:spcPct val="90000"/>
        </a:lnSpc>
        <a:spcBef>
          <a:spcPts val="101"/>
        </a:spcBef>
        <a:spcAft>
          <a:spcPts val="202"/>
        </a:spcAft>
        <a:buClr>
          <a:schemeClr val="accent1"/>
        </a:buClr>
        <a:buFont typeface="Wingdings 3" pitchFamily="18" charset="2"/>
        <a:buChar char=""/>
        <a:defRPr sz="605" kern="1200">
          <a:solidFill>
            <a:schemeClr val="tx1"/>
          </a:solidFill>
          <a:latin typeface="+mn-lt"/>
          <a:ea typeface="+mn-ea"/>
          <a:cs typeface="+mn-cs"/>
        </a:defRPr>
      </a:lvl8pPr>
      <a:lvl9pPr marL="686950" indent="-69156" algn="l" defTabSz="461040" rtl="0" eaLnBrk="1" latinLnBrk="0" hangingPunct="1">
        <a:lnSpc>
          <a:spcPct val="90000"/>
        </a:lnSpc>
        <a:spcBef>
          <a:spcPts val="101"/>
        </a:spcBef>
        <a:spcAft>
          <a:spcPts val="202"/>
        </a:spcAft>
        <a:buClr>
          <a:schemeClr val="accent1"/>
        </a:buClr>
        <a:buFont typeface="Wingdings 3" pitchFamily="18" charset="2"/>
        <a:buChar char=""/>
        <a:defRPr sz="6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1040" rtl="0" eaLnBrk="1" latinLnBrk="0" hangingPunct="1">
        <a:defRPr sz="908" kern="1200">
          <a:solidFill>
            <a:schemeClr val="tx1"/>
          </a:solidFill>
          <a:latin typeface="+mn-lt"/>
          <a:ea typeface="+mn-ea"/>
          <a:cs typeface="+mn-cs"/>
        </a:defRPr>
      </a:lvl1pPr>
      <a:lvl2pPr marL="230520" algn="l" defTabSz="461040" rtl="0" eaLnBrk="1" latinLnBrk="0" hangingPunct="1">
        <a:defRPr sz="908" kern="1200">
          <a:solidFill>
            <a:schemeClr val="tx1"/>
          </a:solidFill>
          <a:latin typeface="+mn-lt"/>
          <a:ea typeface="+mn-ea"/>
          <a:cs typeface="+mn-cs"/>
        </a:defRPr>
      </a:lvl2pPr>
      <a:lvl3pPr marL="461040" algn="l" defTabSz="461040" rtl="0" eaLnBrk="1" latinLnBrk="0" hangingPunct="1">
        <a:defRPr sz="908" kern="1200">
          <a:solidFill>
            <a:schemeClr val="tx1"/>
          </a:solidFill>
          <a:latin typeface="+mn-lt"/>
          <a:ea typeface="+mn-ea"/>
          <a:cs typeface="+mn-cs"/>
        </a:defRPr>
      </a:lvl3pPr>
      <a:lvl4pPr marL="691561" algn="l" defTabSz="461040" rtl="0" eaLnBrk="1" latinLnBrk="0" hangingPunct="1">
        <a:defRPr sz="908" kern="1200">
          <a:solidFill>
            <a:schemeClr val="tx1"/>
          </a:solidFill>
          <a:latin typeface="+mn-lt"/>
          <a:ea typeface="+mn-ea"/>
          <a:cs typeface="+mn-cs"/>
        </a:defRPr>
      </a:lvl4pPr>
      <a:lvl5pPr marL="922081" algn="l" defTabSz="461040" rtl="0" eaLnBrk="1" latinLnBrk="0" hangingPunct="1">
        <a:defRPr sz="908" kern="1200">
          <a:solidFill>
            <a:schemeClr val="tx1"/>
          </a:solidFill>
          <a:latin typeface="+mn-lt"/>
          <a:ea typeface="+mn-ea"/>
          <a:cs typeface="+mn-cs"/>
        </a:defRPr>
      </a:lvl5pPr>
      <a:lvl6pPr marL="1152601" algn="l" defTabSz="461040" rtl="0" eaLnBrk="1" latinLnBrk="0" hangingPunct="1">
        <a:defRPr sz="908" kern="1200">
          <a:solidFill>
            <a:schemeClr val="tx1"/>
          </a:solidFill>
          <a:latin typeface="+mn-lt"/>
          <a:ea typeface="+mn-ea"/>
          <a:cs typeface="+mn-cs"/>
        </a:defRPr>
      </a:lvl6pPr>
      <a:lvl7pPr marL="1383121" algn="l" defTabSz="461040" rtl="0" eaLnBrk="1" latinLnBrk="0" hangingPunct="1">
        <a:defRPr sz="908" kern="1200">
          <a:solidFill>
            <a:schemeClr val="tx1"/>
          </a:solidFill>
          <a:latin typeface="+mn-lt"/>
          <a:ea typeface="+mn-ea"/>
          <a:cs typeface="+mn-cs"/>
        </a:defRPr>
      </a:lvl7pPr>
      <a:lvl8pPr marL="1613642" algn="l" defTabSz="461040" rtl="0" eaLnBrk="1" latinLnBrk="0" hangingPunct="1">
        <a:defRPr sz="908" kern="1200">
          <a:solidFill>
            <a:schemeClr val="tx1"/>
          </a:solidFill>
          <a:latin typeface="+mn-lt"/>
          <a:ea typeface="+mn-ea"/>
          <a:cs typeface="+mn-cs"/>
        </a:defRPr>
      </a:lvl8pPr>
      <a:lvl9pPr marL="1844162" algn="l" defTabSz="461040" rtl="0" eaLnBrk="1" latinLnBrk="0" hangingPunct="1">
        <a:defRPr sz="9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customXml" Target="../ink/ink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2018" y="14"/>
            <a:ext cx="4319985" cy="3455985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578559" y="1772688"/>
            <a:ext cx="1450975" cy="68516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1400" spc="-25" dirty="0">
                <a:solidFill>
                  <a:srgbClr val="FFFFFF"/>
                </a:solidFill>
                <a:latin typeface="Tahoma"/>
                <a:cs typeface="Tahoma"/>
              </a:rPr>
              <a:t>Lecture</a:t>
            </a:r>
            <a:r>
              <a:rPr sz="1400" spc="-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400" spc="-35" dirty="0">
                <a:solidFill>
                  <a:srgbClr val="FFFFFF"/>
                </a:solidFill>
                <a:latin typeface="Tahoma"/>
                <a:cs typeface="Tahoma"/>
              </a:rPr>
              <a:t>10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70"/>
              </a:spcBef>
            </a:pPr>
            <a:endParaRPr sz="140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</a:pPr>
            <a:r>
              <a:rPr sz="1100" dirty="0">
                <a:solidFill>
                  <a:srgbClr val="FFFFFF"/>
                </a:solidFill>
                <a:latin typeface="Tahoma"/>
                <a:cs typeface="Tahoma"/>
              </a:rPr>
              <a:t>Math</a:t>
            </a:r>
            <a:r>
              <a:rPr sz="1100" spc="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FFFFFF"/>
                </a:solidFill>
                <a:latin typeface="Tahoma"/>
                <a:cs typeface="Tahoma"/>
              </a:rPr>
              <a:t>Foundations</a:t>
            </a:r>
            <a:r>
              <a:rPr sz="1100" spc="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FFFFFF"/>
                </a:solidFill>
                <a:latin typeface="Tahoma"/>
                <a:cs typeface="Tahoma"/>
              </a:rPr>
              <a:t>Team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337964_57260_lecture-10-1_9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8"/>
            <a:ext cx="4610100" cy="34575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Feature</a:t>
            </a:r>
            <a:r>
              <a:rPr spc="-50" dirty="0"/>
              <a:t> </a:t>
            </a:r>
            <a:r>
              <a:rPr spc="-55" dirty="0"/>
              <a:t>processing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1110093"/>
            <a:ext cx="3864610" cy="112839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30480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20" dirty="0">
                <a:latin typeface="Tahoma"/>
                <a:cs typeface="Tahoma"/>
              </a:rPr>
              <a:t>Taking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small</a:t>
            </a:r>
            <a:r>
              <a:rPr sz="1100" spc="-40" dirty="0">
                <a:latin typeface="Tahoma"/>
                <a:cs typeface="Tahoma"/>
              </a:rPr>
              <a:t> steps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200" spc="150" baseline="-10416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and </a:t>
            </a:r>
            <a:r>
              <a:rPr sz="1100" spc="-50" dirty="0">
                <a:latin typeface="Tahoma"/>
                <a:cs typeface="Tahoma"/>
              </a:rPr>
              <a:t>large</a:t>
            </a:r>
            <a:r>
              <a:rPr sz="1100" spc="-40" dirty="0">
                <a:latin typeface="Tahoma"/>
                <a:cs typeface="Tahoma"/>
              </a:rPr>
              <a:t> steps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200" spc="150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will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make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go </a:t>
            </a:r>
            <a:r>
              <a:rPr sz="1100" spc="-30" dirty="0">
                <a:latin typeface="Tahoma"/>
                <a:cs typeface="Tahoma"/>
              </a:rPr>
              <a:t>steadily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towards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optimal</a:t>
            </a:r>
            <a:r>
              <a:rPr sz="1100" spc="-40" dirty="0">
                <a:latin typeface="Tahoma"/>
                <a:cs typeface="Tahoma"/>
              </a:rPr>
              <a:t> value </a:t>
            </a:r>
            <a:r>
              <a:rPr sz="1100" spc="-20" dirty="0">
                <a:latin typeface="Tahoma"/>
                <a:cs typeface="Tahoma"/>
              </a:rPr>
              <a:t>for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200" spc="142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but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oscillate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with </a:t>
            </a:r>
            <a:r>
              <a:rPr sz="1100" spc="-40" dirty="0">
                <a:latin typeface="Tahoma"/>
                <a:cs typeface="Tahoma"/>
              </a:rPr>
              <a:t>respect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optimal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value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100" dirty="0">
                <a:latin typeface="Tahoma"/>
                <a:cs typeface="Tahoma"/>
              </a:rPr>
              <a:t>,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overshooting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target </a:t>
            </a:r>
            <a:r>
              <a:rPr sz="1100" spc="-40" dirty="0">
                <a:latin typeface="Tahoma"/>
                <a:cs typeface="Tahoma"/>
              </a:rPr>
              <a:t>each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time.</a:t>
            </a:r>
            <a:endParaRPr sz="1100" dirty="0">
              <a:latin typeface="Tahoma"/>
              <a:cs typeface="Tahoma"/>
            </a:endParaRPr>
          </a:p>
          <a:p>
            <a:pPr marL="215265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dirty="0">
                <a:latin typeface="Tahoma"/>
                <a:cs typeface="Tahoma"/>
              </a:rPr>
              <a:t>This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makes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convergence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very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slow.</a:t>
            </a:r>
            <a:endParaRPr sz="1100" dirty="0">
              <a:latin typeface="Tahoma"/>
              <a:cs typeface="Tahoma"/>
            </a:endParaRPr>
          </a:p>
          <a:p>
            <a:pPr marL="215265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dirty="0">
                <a:latin typeface="Tahoma"/>
                <a:cs typeface="Tahoma"/>
              </a:rPr>
              <a:t>It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therefore</a:t>
            </a:r>
            <a:r>
              <a:rPr sz="1100" spc="-30" dirty="0">
                <a:latin typeface="Tahoma"/>
                <a:cs typeface="Tahoma"/>
              </a:rPr>
              <a:t> helpful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have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features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with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similar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variance.</a:t>
            </a:r>
            <a:endParaRPr sz="1100" dirty="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Feature</a:t>
            </a:r>
            <a:r>
              <a:rPr spc="-50" dirty="0"/>
              <a:t> </a:t>
            </a:r>
            <a:r>
              <a:rPr spc="-55" dirty="0"/>
              <a:t>processing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936153"/>
            <a:ext cx="3803015" cy="13385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437515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Two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techniques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used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for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achieving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similar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variance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are </a:t>
            </a:r>
            <a:r>
              <a:rPr sz="1100" spc="-65" dirty="0">
                <a:latin typeface="Tahoma"/>
                <a:cs typeface="Tahoma"/>
              </a:rPr>
              <a:t>mean-</a:t>
            </a:r>
            <a:r>
              <a:rPr sz="1100" spc="-40" dirty="0">
                <a:latin typeface="Tahoma"/>
                <a:cs typeface="Tahoma"/>
              </a:rPr>
              <a:t>centering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feature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normalization.</a:t>
            </a:r>
            <a:endParaRPr sz="1100" dirty="0">
              <a:latin typeface="Tahoma"/>
              <a:cs typeface="Tahoma"/>
            </a:endParaRPr>
          </a:p>
          <a:p>
            <a:pPr marL="214629" marR="133985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60" dirty="0">
                <a:latin typeface="Tahoma"/>
                <a:cs typeface="Tahoma"/>
              </a:rPr>
              <a:t>In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case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mean-</a:t>
            </a:r>
            <a:r>
              <a:rPr sz="1100" spc="-40" dirty="0">
                <a:latin typeface="Tahoma"/>
                <a:cs typeface="Tahoma"/>
              </a:rPr>
              <a:t>centering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vector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column-</a:t>
            </a:r>
            <a:r>
              <a:rPr sz="1100" spc="-30" dirty="0">
                <a:latin typeface="Tahoma"/>
                <a:cs typeface="Tahoma"/>
              </a:rPr>
              <a:t>wise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means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is </a:t>
            </a:r>
            <a:r>
              <a:rPr sz="1100" spc="-35" dirty="0">
                <a:latin typeface="Tahoma"/>
                <a:cs typeface="Tahoma"/>
              </a:rPr>
              <a:t>subtracted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from</a:t>
            </a:r>
            <a:r>
              <a:rPr sz="1100" spc="-40" dirty="0">
                <a:latin typeface="Tahoma"/>
                <a:cs typeface="Tahoma"/>
              </a:rPr>
              <a:t> each </a:t>
            </a:r>
            <a:r>
              <a:rPr sz="1100" spc="-10" dirty="0">
                <a:latin typeface="Tahoma"/>
                <a:cs typeface="Tahoma"/>
              </a:rPr>
              <a:t>data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point.</a:t>
            </a:r>
            <a:endParaRPr sz="1100" dirty="0">
              <a:latin typeface="Tahoma"/>
              <a:cs typeface="Tahoma"/>
            </a:endParaRPr>
          </a:p>
          <a:p>
            <a:pPr marL="214629" marR="30480" indent="-177165">
              <a:lnSpc>
                <a:spcPct val="102699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60" dirty="0">
                <a:latin typeface="Tahoma"/>
                <a:cs typeface="Tahoma"/>
              </a:rPr>
              <a:t>In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case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feature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normalization,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each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feature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value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35" dirty="0">
                <a:latin typeface="Tahoma"/>
                <a:cs typeface="Tahoma"/>
              </a:rPr>
              <a:t> divided </a:t>
            </a:r>
            <a:r>
              <a:rPr sz="1100" spc="-30" dirty="0">
                <a:latin typeface="Tahoma"/>
                <a:cs typeface="Tahoma"/>
              </a:rPr>
              <a:t>by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its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standard </a:t>
            </a:r>
            <a:r>
              <a:rPr sz="1100" spc="-10" dirty="0">
                <a:latin typeface="Tahoma"/>
                <a:cs typeface="Tahoma"/>
              </a:rPr>
              <a:t>deviation.</a:t>
            </a:r>
            <a:endParaRPr sz="1100" dirty="0">
              <a:latin typeface="Tahoma"/>
              <a:cs typeface="Tahoma"/>
            </a:endParaRPr>
          </a:p>
          <a:p>
            <a:pPr marL="215265" indent="-177165">
              <a:lnSpc>
                <a:spcPct val="100000"/>
              </a:lnSpc>
              <a:spcBef>
                <a:spcPts val="330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spc="-60" dirty="0">
                <a:latin typeface="Tahoma"/>
                <a:cs typeface="Tahoma"/>
              </a:rPr>
              <a:t>In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case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min-</a:t>
            </a:r>
            <a:r>
              <a:rPr sz="1100" spc="-30" dirty="0">
                <a:latin typeface="Tahoma"/>
                <a:cs typeface="Tahoma"/>
              </a:rPr>
              <a:t>max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normalization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95" dirty="0">
                <a:latin typeface="Tahoma"/>
                <a:cs typeface="Tahoma"/>
              </a:rPr>
              <a:t>we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scale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 </a:t>
            </a:r>
            <a:r>
              <a:rPr sz="1100" i="1" dirty="0">
                <a:latin typeface="Arial"/>
                <a:cs typeface="Arial"/>
              </a:rPr>
              <a:t>j</a:t>
            </a:r>
            <a:r>
              <a:rPr sz="1100" dirty="0">
                <a:latin typeface="Tahoma"/>
                <a:cs typeface="Tahoma"/>
              </a:rPr>
              <a:t>th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feature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of</a:t>
            </a:r>
            <a:endParaRPr sz="1100" dirty="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679915" y="2339656"/>
            <a:ext cx="605155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800" dirty="0">
                <a:latin typeface="Tahoma"/>
                <a:cs typeface="Tahoma"/>
              </a:rPr>
              <a:t>max</a:t>
            </a:r>
            <a:r>
              <a:rPr sz="900" i="1" baseline="-13888" dirty="0">
                <a:latin typeface="Arial"/>
                <a:cs typeface="Arial"/>
              </a:rPr>
              <a:t>j</a:t>
            </a:r>
            <a:r>
              <a:rPr sz="900" i="1" spc="97" baseline="-13888" dirty="0">
                <a:latin typeface="Arial"/>
                <a:cs typeface="Arial"/>
              </a:rPr>
              <a:t> </a:t>
            </a:r>
            <a:r>
              <a:rPr sz="800" spc="215" dirty="0">
                <a:latin typeface="Cambria"/>
                <a:cs typeface="Cambria"/>
              </a:rPr>
              <a:t>−</a:t>
            </a:r>
            <a:r>
              <a:rPr sz="800" spc="-40" dirty="0">
                <a:latin typeface="Cambria"/>
                <a:cs typeface="Cambria"/>
              </a:rPr>
              <a:t> </a:t>
            </a:r>
            <a:r>
              <a:rPr sz="800" spc="-20" dirty="0">
                <a:latin typeface="Tahoma"/>
                <a:cs typeface="Tahoma"/>
              </a:rPr>
              <a:t>min</a:t>
            </a:r>
            <a:r>
              <a:rPr sz="900" i="1" spc="-30" baseline="-13888" dirty="0">
                <a:latin typeface="Arial"/>
                <a:cs typeface="Arial"/>
              </a:rPr>
              <a:t>j</a:t>
            </a:r>
            <a:endParaRPr sz="900" baseline="-13888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98995" y="2254553"/>
            <a:ext cx="27533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i</a:t>
            </a:r>
            <a:r>
              <a:rPr sz="1100" i="1" spc="-20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th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data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point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as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follows:</a:t>
            </a:r>
            <a:r>
              <a:rPr sz="1100" spc="12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i="1" baseline="-10416" dirty="0">
                <a:latin typeface="Arial"/>
                <a:cs typeface="Arial"/>
              </a:rPr>
              <a:t>ij</a:t>
            </a:r>
            <a:r>
              <a:rPr sz="1200" i="1" spc="284" baseline="-10416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65" dirty="0">
                <a:latin typeface="Tahoma"/>
                <a:cs typeface="Tahoma"/>
              </a:rPr>
              <a:t> </a:t>
            </a:r>
            <a:r>
              <a:rPr sz="1200" i="1" u="sng" spc="569" baseline="41666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1200" i="1" u="sng" baseline="41666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x</a:t>
            </a:r>
            <a:r>
              <a:rPr sz="900" i="1" u="sng" baseline="41666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ij</a:t>
            </a:r>
            <a:r>
              <a:rPr sz="900" i="1" u="sng" spc="-97" baseline="41666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1200" u="sng" baseline="41666" dirty="0">
                <a:uFill>
                  <a:solidFill>
                    <a:srgbClr val="000000"/>
                  </a:solidFill>
                </a:uFill>
                <a:latin typeface="Cambria"/>
                <a:cs typeface="Cambria"/>
              </a:rPr>
              <a:t>−</a:t>
            </a:r>
            <a:r>
              <a:rPr sz="1200" u="sng" baseline="41666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min</a:t>
            </a:r>
            <a:r>
              <a:rPr sz="900" i="1" u="sng" baseline="41666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j</a:t>
            </a:r>
            <a:r>
              <a:rPr sz="900" i="1" u="sng" spc="254" baseline="41666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 </a:t>
            </a:r>
            <a:r>
              <a:rPr sz="900" i="1" spc="-75" baseline="41666" dirty="0">
                <a:latin typeface="Arial"/>
                <a:cs typeface="Arial"/>
              </a:rPr>
              <a:t> </a:t>
            </a:r>
            <a:r>
              <a:rPr sz="1100" spc="-50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F256-1374-50D6-30B5-FBC043DB5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1" y="53975"/>
            <a:ext cx="3048000" cy="533400"/>
          </a:xfrm>
        </p:spPr>
        <p:txBody>
          <a:bodyPr/>
          <a:lstStyle/>
          <a:p>
            <a:r>
              <a:rPr lang="en-IN" dirty="0"/>
              <a:t>Example: Feature Processing using Mean centering and  Normalization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338F453-303E-78F5-E072-DD68A81D68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916443"/>
              </p:ext>
            </p:extLst>
          </p:nvPr>
        </p:nvGraphicFramePr>
        <p:xfrm>
          <a:off x="400050" y="1544560"/>
          <a:ext cx="3886198" cy="1538965"/>
        </p:xfrm>
        <a:graphic>
          <a:graphicData uri="http://schemas.openxmlformats.org/drawingml/2006/table">
            <a:tbl>
              <a:tblPr/>
              <a:tblGrid>
                <a:gridCol w="427474">
                  <a:extLst>
                    <a:ext uri="{9D8B030D-6E8A-4147-A177-3AD203B41FA5}">
                      <a16:colId xmlns:a16="http://schemas.microsoft.com/office/drawing/2014/main" val="3975437277"/>
                    </a:ext>
                  </a:extLst>
                </a:gridCol>
                <a:gridCol w="470361">
                  <a:extLst>
                    <a:ext uri="{9D8B030D-6E8A-4147-A177-3AD203B41FA5}">
                      <a16:colId xmlns:a16="http://schemas.microsoft.com/office/drawing/2014/main" val="3442339907"/>
                    </a:ext>
                  </a:extLst>
                </a:gridCol>
                <a:gridCol w="470361">
                  <a:extLst>
                    <a:ext uri="{9D8B030D-6E8A-4147-A177-3AD203B41FA5}">
                      <a16:colId xmlns:a16="http://schemas.microsoft.com/office/drawing/2014/main" val="791063368"/>
                    </a:ext>
                  </a:extLst>
                </a:gridCol>
                <a:gridCol w="470361">
                  <a:extLst>
                    <a:ext uri="{9D8B030D-6E8A-4147-A177-3AD203B41FA5}">
                      <a16:colId xmlns:a16="http://schemas.microsoft.com/office/drawing/2014/main" val="2788516659"/>
                    </a:ext>
                  </a:extLst>
                </a:gridCol>
                <a:gridCol w="470361">
                  <a:extLst>
                    <a:ext uri="{9D8B030D-6E8A-4147-A177-3AD203B41FA5}">
                      <a16:colId xmlns:a16="http://schemas.microsoft.com/office/drawing/2014/main" val="4069746592"/>
                    </a:ext>
                  </a:extLst>
                </a:gridCol>
                <a:gridCol w="470361">
                  <a:extLst>
                    <a:ext uri="{9D8B030D-6E8A-4147-A177-3AD203B41FA5}">
                      <a16:colId xmlns:a16="http://schemas.microsoft.com/office/drawing/2014/main" val="3348662192"/>
                    </a:ext>
                  </a:extLst>
                </a:gridCol>
                <a:gridCol w="470361">
                  <a:extLst>
                    <a:ext uri="{9D8B030D-6E8A-4147-A177-3AD203B41FA5}">
                      <a16:colId xmlns:a16="http://schemas.microsoft.com/office/drawing/2014/main" val="3184175637"/>
                    </a:ext>
                  </a:extLst>
                </a:gridCol>
                <a:gridCol w="636558">
                  <a:extLst>
                    <a:ext uri="{9D8B030D-6E8A-4147-A177-3AD203B41FA5}">
                      <a16:colId xmlns:a16="http://schemas.microsoft.com/office/drawing/2014/main" val="1921691667"/>
                    </a:ext>
                  </a:extLst>
                </a:gridCol>
              </a:tblGrid>
              <a:tr h="12510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-12.375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-1.2466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-0.95233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1920850"/>
                  </a:ext>
                </a:extLst>
              </a:tr>
              <a:tr h="12510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-9.375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-0.94439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-0.72146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4922882"/>
                  </a:ext>
                </a:extLst>
              </a:tr>
              <a:tr h="12510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-4.375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-0.44072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-0.33668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078757"/>
                  </a:ext>
                </a:extLst>
              </a:tr>
              <a:tr h="12510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-6.375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-0.64219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-0.49059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604545"/>
                  </a:ext>
                </a:extLst>
              </a:tr>
              <a:tr h="12510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0.06296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0.048097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3419983"/>
                  </a:ext>
                </a:extLst>
              </a:tr>
              <a:tr h="12510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5.625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0.566636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0.432877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7007068"/>
                  </a:ext>
                </a:extLst>
              </a:tr>
              <a:tr h="12510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10.625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1.070313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0.817657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2950994"/>
                  </a:ext>
                </a:extLst>
              </a:tr>
              <a:tr h="250390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15.625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1.57399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1.202437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8709237"/>
                  </a:ext>
                </a:extLst>
              </a:tr>
              <a:tr h="12510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34.375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1320265"/>
                  </a:ext>
                </a:extLst>
              </a:tr>
              <a:tr h="12510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Std Dev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9.927415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1.309307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015" marR="6015" marT="60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344463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ABDC74A-784D-1370-8C00-BA35403DF6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6203658"/>
              </p:ext>
            </p:extLst>
          </p:nvPr>
        </p:nvGraphicFramePr>
        <p:xfrm>
          <a:off x="400050" y="674188"/>
          <a:ext cx="3276601" cy="8703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000">
                  <a:extLst>
                    <a:ext uri="{9D8B030D-6E8A-4147-A177-3AD203B41FA5}">
                      <a16:colId xmlns:a16="http://schemas.microsoft.com/office/drawing/2014/main" val="246815880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842697000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1016472668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86860261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088024276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233544715"/>
                    </a:ext>
                  </a:extLst>
                </a:gridCol>
                <a:gridCol w="533401">
                  <a:extLst>
                    <a:ext uri="{9D8B030D-6E8A-4147-A177-3AD203B41FA5}">
                      <a16:colId xmlns:a16="http://schemas.microsoft.com/office/drawing/2014/main" val="625060575"/>
                    </a:ext>
                  </a:extLst>
                </a:gridCol>
              </a:tblGrid>
              <a:tr h="870372">
                <a:tc>
                  <a:txBody>
                    <a:bodyPr/>
                    <a:lstStyle/>
                    <a:p>
                      <a:r>
                        <a:rPr lang="en-IN" sz="600" dirty="0">
                          <a:latin typeface="+mj-lt"/>
                        </a:rPr>
                        <a:t>Person ID</a:t>
                      </a:r>
                    </a:p>
                  </a:txBody>
                  <a:tcP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600" dirty="0"/>
                        <a:t>Age </a:t>
                      </a:r>
                      <a:r>
                        <a:rPr lang="en-IN" sz="600" dirty="0" err="1"/>
                        <a:t>x</a:t>
                      </a:r>
                      <a:r>
                        <a:rPr lang="en-IN" sz="600" baseline="-25000" dirty="0" err="1"/>
                        <a:t>ij</a:t>
                      </a:r>
                      <a:endParaRPr lang="en-IN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600" dirty="0"/>
                        <a:t>No of years  of college Education x</a:t>
                      </a:r>
                      <a:r>
                        <a:rPr lang="en-IN" sz="600" baseline="-25000" dirty="0"/>
                        <a:t>2j</a:t>
                      </a:r>
                      <a:endParaRPr lang="en-IN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600" dirty="0"/>
                        <a:t>X</a:t>
                      </a:r>
                      <a:r>
                        <a:rPr lang="en-IN" sz="600" baseline="-25000" dirty="0"/>
                        <a:t>1j</a:t>
                      </a:r>
                      <a:r>
                        <a:rPr lang="en-IN" sz="600" baseline="0" dirty="0"/>
                        <a:t> –Mean =</a:t>
                      </a:r>
                    </a:p>
                    <a:p>
                      <a:r>
                        <a:rPr lang="en-IN" sz="600" baseline="0" dirty="0"/>
                        <a:t>y</a:t>
                      </a:r>
                      <a:r>
                        <a:rPr lang="en-IN" sz="600" baseline="-25000" dirty="0"/>
                        <a:t>1j</a:t>
                      </a:r>
                      <a:endParaRPr lang="en-IN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600" dirty="0"/>
                        <a:t>X</a:t>
                      </a:r>
                      <a:r>
                        <a:rPr lang="en-IN" sz="600" baseline="-25000" dirty="0"/>
                        <a:t>2j</a:t>
                      </a:r>
                      <a:r>
                        <a:rPr lang="en-IN" sz="600" baseline="0" dirty="0"/>
                        <a:t> – Mean = y</a:t>
                      </a:r>
                      <a:r>
                        <a:rPr lang="en-IN" sz="600" baseline="-25000" dirty="0"/>
                        <a:t>2j</a:t>
                      </a:r>
                      <a:endParaRPr lang="en-IN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600" dirty="0"/>
                        <a:t>Y</a:t>
                      </a:r>
                      <a:r>
                        <a:rPr lang="en-IN" sz="600" baseline="-25000" dirty="0"/>
                        <a:t>1jj</a:t>
                      </a:r>
                      <a:r>
                        <a:rPr lang="en-IN" sz="600" baseline="0" dirty="0"/>
                        <a:t>/std dev</a:t>
                      </a:r>
                      <a:endParaRPr lang="en-IN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600" dirty="0"/>
                        <a:t>Y</a:t>
                      </a:r>
                      <a:r>
                        <a:rPr lang="en-IN" sz="600" baseline="-25000" dirty="0"/>
                        <a:t>2jj</a:t>
                      </a:r>
                      <a:r>
                        <a:rPr lang="en-IN" sz="600" baseline="0" dirty="0"/>
                        <a:t>/std dev</a:t>
                      </a:r>
                      <a:endParaRPr lang="en-IN" sz="600" dirty="0"/>
                    </a:p>
                    <a:p>
                      <a:endParaRPr lang="en-IN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9163034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30B5A90-17F2-9675-FAFF-B7324EAB895A}"/>
                  </a:ext>
                </a:extLst>
              </p14:cNvPr>
              <p14:cNvContentPartPr/>
              <p14:nvPr/>
            </p14:nvContentPartPr>
            <p14:xfrm>
              <a:off x="3682691" y="697081"/>
              <a:ext cx="635400" cy="514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30B5A90-17F2-9675-FAFF-B7324EAB895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78371" y="692761"/>
                <a:ext cx="64404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9D47F827-2EBB-04BD-1630-DDDAC4E3E909}"/>
                  </a:ext>
                </a:extLst>
              </p14:cNvPr>
              <p14:cNvContentPartPr/>
              <p14:nvPr/>
            </p14:nvContentPartPr>
            <p14:xfrm>
              <a:off x="4278851" y="732361"/>
              <a:ext cx="35640" cy="79344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9D47F827-2EBB-04BD-1630-DDDAC4E3E90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74531" y="728041"/>
                <a:ext cx="44280" cy="802080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E3AC377E-25E2-5607-9E22-DA18A3E2DDD9}"/>
              </a:ext>
            </a:extLst>
          </p:cNvPr>
          <p:cNvSpPr txBox="1"/>
          <p:nvPr/>
        </p:nvSpPr>
        <p:spPr>
          <a:xfrm>
            <a:off x="3676651" y="892175"/>
            <a:ext cx="56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" dirty="0"/>
              <a:t>Wealth in thousands of Rupees</a:t>
            </a:r>
          </a:p>
        </p:txBody>
      </p:sp>
    </p:spTree>
    <p:extLst>
      <p:ext uri="{BB962C8B-B14F-4D97-AF65-F5344CB8AC3E}">
        <p14:creationId xmlns:p14="http://schemas.microsoft.com/office/powerpoint/2010/main" val="2222719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73763-B7BF-219B-5B62-96EB500B7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300" y="72527"/>
            <a:ext cx="4195445" cy="215444"/>
          </a:xfrm>
        </p:spPr>
        <p:txBody>
          <a:bodyPr/>
          <a:lstStyle/>
          <a:p>
            <a:r>
              <a:rPr lang="en-IN" dirty="0"/>
              <a:t>Feature 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A2EA7E-AB6F-0B04-F13D-F0F25D060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7650" y="815975"/>
            <a:ext cx="4024947" cy="1015663"/>
          </a:xfrm>
        </p:spPr>
        <p:txBody>
          <a:bodyPr/>
          <a:lstStyle/>
          <a:p>
            <a:r>
              <a:rPr lang="en-IN" dirty="0"/>
              <a:t>From the table in the previous slide one can observe that the mean centering and normalization make the features to have similar variances.</a:t>
            </a:r>
          </a:p>
          <a:p>
            <a:endParaRPr lang="en-IN" dirty="0"/>
          </a:p>
          <a:p>
            <a:r>
              <a:rPr lang="en-IN" dirty="0"/>
              <a:t>Please try to form a table  for Feature processing using Min – Max normalization</a:t>
            </a:r>
          </a:p>
        </p:txBody>
      </p:sp>
    </p:spTree>
    <p:extLst>
      <p:ext uri="{BB962C8B-B14F-4D97-AF65-F5344CB8AC3E}">
        <p14:creationId xmlns:p14="http://schemas.microsoft.com/office/powerpoint/2010/main" val="246589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45" dirty="0"/>
              <a:t>Challenges</a:t>
            </a:r>
            <a:r>
              <a:rPr spc="-30" dirty="0"/>
              <a:t> </a:t>
            </a:r>
            <a:r>
              <a:rPr dirty="0"/>
              <a:t>in</a:t>
            </a:r>
            <a:r>
              <a:rPr spc="-30" dirty="0"/>
              <a:t> </a:t>
            </a:r>
            <a:r>
              <a:rPr spc="-45" dirty="0"/>
              <a:t>Gradient-</a:t>
            </a:r>
            <a:r>
              <a:rPr spc="-25" dirty="0"/>
              <a:t>Based </a:t>
            </a:r>
            <a:r>
              <a:rPr spc="-10" dirty="0"/>
              <a:t>Optimization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7357" y="685086"/>
            <a:ext cx="3078480" cy="44577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90500" indent="-177800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90500" algn="l"/>
              </a:tabLst>
            </a:pPr>
            <a:r>
              <a:rPr sz="1100" dirty="0">
                <a:latin typeface="Tahoma"/>
                <a:cs typeface="Tahoma"/>
              </a:rPr>
              <a:t>Flat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regions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local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optima</a:t>
            </a:r>
            <a:endParaRPr sz="1100">
              <a:latin typeface="Tahoma"/>
              <a:cs typeface="Tahoma"/>
            </a:endParaRPr>
          </a:p>
          <a:p>
            <a:pPr marL="190500" indent="-177800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AutoNum type="arabicPeriod"/>
              <a:tabLst>
                <a:tab pos="190500" algn="l"/>
              </a:tabLst>
            </a:pPr>
            <a:r>
              <a:rPr sz="1100" spc="-25" dirty="0">
                <a:latin typeface="Tahoma"/>
                <a:cs typeface="Tahoma"/>
              </a:rPr>
              <a:t>Different</a:t>
            </a:r>
            <a:r>
              <a:rPr sz="1100" spc="-40" dirty="0">
                <a:latin typeface="Tahoma"/>
                <a:cs typeface="Tahoma"/>
              </a:rPr>
              <a:t> levels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curvature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35" dirty="0">
                <a:latin typeface="Tahoma"/>
                <a:cs typeface="Tahoma"/>
              </a:rPr>
              <a:t> different </a:t>
            </a:r>
            <a:r>
              <a:rPr sz="1100" spc="-25" dirty="0">
                <a:latin typeface="Tahoma"/>
                <a:cs typeface="Tahoma"/>
              </a:rPr>
              <a:t>directions</a:t>
            </a:r>
            <a:endParaRPr sz="110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3450" y="1233095"/>
            <a:ext cx="2209800" cy="1716479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337964_57260_lecture-10-1_13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8"/>
            <a:ext cx="4610100" cy="345757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337964_57260_lecture-10-1_14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8"/>
            <a:ext cx="4610100" cy="345757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72527"/>
            <a:ext cx="22078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Local</a:t>
            </a:r>
            <a:r>
              <a:rPr spc="-55" dirty="0"/>
              <a:t> </a:t>
            </a:r>
            <a:r>
              <a:rPr spc="-20" dirty="0"/>
              <a:t>optima</a:t>
            </a:r>
            <a:r>
              <a:rPr spc="-50" dirty="0"/>
              <a:t> </a:t>
            </a:r>
            <a:r>
              <a:rPr spc="-30" dirty="0"/>
              <a:t>and</a:t>
            </a:r>
            <a:r>
              <a:rPr spc="-50" dirty="0"/>
              <a:t> </a:t>
            </a:r>
            <a:r>
              <a:rPr dirty="0"/>
              <a:t>flat</a:t>
            </a:r>
            <a:r>
              <a:rPr spc="-50" dirty="0"/>
              <a:t> </a:t>
            </a:r>
            <a:r>
              <a:rPr spc="-45" dirty="0"/>
              <a:t>regions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1119947"/>
            <a:ext cx="3744595" cy="44577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15265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spc="-35" dirty="0">
                <a:latin typeface="Tahoma"/>
                <a:cs typeface="Tahoma"/>
              </a:rPr>
              <a:t>Consider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70" dirty="0">
                <a:latin typeface="Arial"/>
                <a:cs typeface="Arial"/>
              </a:rPr>
              <a:t>F</a:t>
            </a:r>
            <a:r>
              <a:rPr sz="1100" i="1" spc="-15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(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5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5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-55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-5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-55" dirty="0">
                <a:latin typeface="Calibri"/>
                <a:cs typeface="Calibri"/>
              </a:rPr>
              <a:t> </a:t>
            </a:r>
            <a:r>
              <a:rPr sz="1100" i="1" spc="-40" dirty="0">
                <a:latin typeface="Arial"/>
                <a:cs typeface="Arial"/>
              </a:rPr>
              <a:t>x</a:t>
            </a:r>
            <a:r>
              <a:rPr sz="1200" i="1" spc="-60" baseline="-13888" dirty="0">
                <a:latin typeface="Arial"/>
                <a:cs typeface="Arial"/>
              </a:rPr>
              <a:t>d</a:t>
            </a:r>
            <a:r>
              <a:rPr sz="1200" i="1" spc="-127" baseline="-13888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)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Arial"/>
                <a:cs typeface="Arial"/>
              </a:rPr>
              <a:t>A</a:t>
            </a:r>
            <a:r>
              <a:rPr sz="1200" spc="-15" baseline="-10416" dirty="0">
                <a:latin typeface="Tahoma"/>
                <a:cs typeface="Tahoma"/>
              </a:rPr>
              <a:t>1</a:t>
            </a:r>
            <a:r>
              <a:rPr sz="1100" spc="-10" dirty="0">
                <a:latin typeface="Tahoma"/>
                <a:cs typeface="Tahoma"/>
              </a:rPr>
              <a:t>(</a:t>
            </a:r>
            <a:r>
              <a:rPr sz="1100" i="1" spc="-10" dirty="0">
                <a:latin typeface="Arial"/>
                <a:cs typeface="Arial"/>
              </a:rPr>
              <a:t>x</a:t>
            </a:r>
            <a:r>
              <a:rPr sz="1200" spc="-15" baseline="-10416" dirty="0">
                <a:latin typeface="Tahoma"/>
                <a:cs typeface="Tahoma"/>
              </a:rPr>
              <a:t>1</a:t>
            </a:r>
            <a:r>
              <a:rPr sz="1100" spc="-10" dirty="0">
                <a:latin typeface="Tahoma"/>
                <a:cs typeface="Tahoma"/>
              </a:rPr>
              <a:t>)</a:t>
            </a:r>
            <a:r>
              <a:rPr sz="1100" spc="-8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8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Arial"/>
                <a:cs typeface="Arial"/>
              </a:rPr>
              <a:t>A</a:t>
            </a:r>
            <a:r>
              <a:rPr sz="1200" spc="-15" baseline="-10416" dirty="0">
                <a:latin typeface="Tahoma"/>
                <a:cs typeface="Tahoma"/>
              </a:rPr>
              <a:t>2</a:t>
            </a:r>
            <a:r>
              <a:rPr sz="1100" spc="-10" dirty="0">
                <a:latin typeface="Tahoma"/>
                <a:cs typeface="Tahoma"/>
              </a:rPr>
              <a:t>(</a:t>
            </a:r>
            <a:r>
              <a:rPr sz="1100" i="1" spc="-10" dirty="0">
                <a:latin typeface="Arial"/>
                <a:cs typeface="Arial"/>
              </a:rPr>
              <a:t>x</a:t>
            </a:r>
            <a:r>
              <a:rPr sz="1200" spc="-15" baseline="-10416" dirty="0">
                <a:latin typeface="Tahoma"/>
                <a:cs typeface="Tahoma"/>
              </a:rPr>
              <a:t>2</a:t>
            </a:r>
            <a:r>
              <a:rPr sz="1100" spc="-10" dirty="0">
                <a:latin typeface="Tahoma"/>
                <a:cs typeface="Tahoma"/>
              </a:rPr>
              <a:t>)</a:t>
            </a:r>
            <a:r>
              <a:rPr sz="1100" spc="-8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80" dirty="0">
                <a:latin typeface="Tahoma"/>
                <a:cs typeface="Tahoma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-55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-5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15" dirty="0">
                <a:latin typeface="Calibri"/>
                <a:cs typeface="Calibri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8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Arial"/>
                <a:cs typeface="Arial"/>
              </a:rPr>
              <a:t>A</a:t>
            </a:r>
            <a:r>
              <a:rPr sz="1200" i="1" spc="-15" baseline="-10416" dirty="0">
                <a:latin typeface="Arial"/>
                <a:cs typeface="Arial"/>
              </a:rPr>
              <a:t>n</a:t>
            </a:r>
            <a:r>
              <a:rPr sz="1100" spc="-10" dirty="0">
                <a:latin typeface="Tahoma"/>
                <a:cs typeface="Tahoma"/>
              </a:rPr>
              <a:t>(</a:t>
            </a:r>
            <a:r>
              <a:rPr sz="1100" i="1" spc="-10" dirty="0">
                <a:latin typeface="Arial"/>
                <a:cs typeface="Arial"/>
              </a:rPr>
              <a:t>x</a:t>
            </a:r>
            <a:r>
              <a:rPr sz="1200" i="1" spc="-15" baseline="-10416" dirty="0">
                <a:latin typeface="Arial"/>
                <a:cs typeface="Arial"/>
              </a:rPr>
              <a:t>n</a:t>
            </a:r>
            <a:r>
              <a:rPr sz="1100" spc="-10" dirty="0">
                <a:latin typeface="Tahoma"/>
                <a:cs typeface="Tahoma"/>
              </a:rPr>
              <a:t>).</a:t>
            </a:r>
            <a:endParaRPr sz="1100">
              <a:latin typeface="Tahoma"/>
              <a:cs typeface="Tahoma"/>
            </a:endParaRPr>
          </a:p>
          <a:p>
            <a:pPr marL="215265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dirty="0">
                <a:latin typeface="Tahoma"/>
                <a:cs typeface="Tahoma"/>
              </a:rPr>
              <a:t>Let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A</a:t>
            </a:r>
            <a:r>
              <a:rPr sz="1200" i="1" baseline="-10416" dirty="0">
                <a:latin typeface="Arial"/>
                <a:cs typeface="Arial"/>
              </a:rPr>
              <a:t>i</a:t>
            </a:r>
            <a:r>
              <a:rPr sz="1200" i="1" spc="-142" baseline="-10416" dirty="0">
                <a:latin typeface="Arial"/>
                <a:cs typeface="Arial"/>
              </a:rPr>
              <a:t> </a:t>
            </a:r>
            <a:r>
              <a:rPr sz="1100" spc="-10" dirty="0">
                <a:latin typeface="Tahoma"/>
                <a:cs typeface="Tahoma"/>
              </a:rPr>
              <a:t>(</a:t>
            </a:r>
            <a:r>
              <a:rPr sz="1100" i="1" spc="-10" dirty="0">
                <a:latin typeface="Arial"/>
                <a:cs typeface="Arial"/>
              </a:rPr>
              <a:t>x</a:t>
            </a:r>
            <a:r>
              <a:rPr sz="1200" i="1" spc="-15" baseline="-10416" dirty="0">
                <a:latin typeface="Arial"/>
                <a:cs typeface="Arial"/>
              </a:rPr>
              <a:t>i</a:t>
            </a:r>
            <a:r>
              <a:rPr sz="1200" i="1" spc="-142" baseline="-10416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)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have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k</a:t>
            </a:r>
            <a:r>
              <a:rPr sz="1200" i="1" baseline="-10416" dirty="0">
                <a:latin typeface="Arial"/>
                <a:cs typeface="Arial"/>
              </a:rPr>
              <a:t>i</a:t>
            </a:r>
            <a:r>
              <a:rPr sz="1200" i="1" spc="352" baseline="-10416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local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minima.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72908" y="1668893"/>
            <a:ext cx="207645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800" i="1" spc="-25" dirty="0">
                <a:latin typeface="Sitka Text"/>
                <a:cs typeface="Sitka Text"/>
              </a:rPr>
              <a:t>∂</a:t>
            </a:r>
            <a:r>
              <a:rPr sz="800" i="1" spc="-25" dirty="0">
                <a:latin typeface="Arial"/>
                <a:cs typeface="Arial"/>
              </a:rPr>
              <a:t>x</a:t>
            </a:r>
            <a:r>
              <a:rPr sz="900" i="1" spc="-37" baseline="-13888" dirty="0">
                <a:latin typeface="Arial"/>
                <a:cs typeface="Arial"/>
              </a:rPr>
              <a:t>i</a:t>
            </a:r>
            <a:endParaRPr sz="900" baseline="-13888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21957" y="1583790"/>
            <a:ext cx="372808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15265" indent="-177165">
              <a:lnSpc>
                <a:spcPct val="100000"/>
              </a:lnSpc>
              <a:spcBef>
                <a:spcPts val="90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dirty="0">
                <a:latin typeface="Tahoma"/>
                <a:cs typeface="Tahoma"/>
              </a:rPr>
              <a:t>Setting</a:t>
            </a:r>
            <a:r>
              <a:rPr sz="1100" spc="95" dirty="0">
                <a:latin typeface="Tahoma"/>
                <a:cs typeface="Tahoma"/>
              </a:rPr>
              <a:t> </a:t>
            </a:r>
            <a:r>
              <a:rPr sz="1200" i="1" u="sng" baseline="31250" dirty="0">
                <a:uFill>
                  <a:solidFill>
                    <a:srgbClr val="000000"/>
                  </a:solidFill>
                </a:uFill>
                <a:latin typeface="Sitka Text"/>
                <a:cs typeface="Sitka Text"/>
              </a:rPr>
              <a:t>∂</a:t>
            </a:r>
            <a:r>
              <a:rPr sz="1200" i="1" u="sng" baseline="3125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F</a:t>
            </a:r>
            <a:r>
              <a:rPr sz="1200" i="1" spc="472" baseline="3125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0</a:t>
            </a:r>
            <a:r>
              <a:rPr sz="1100" spc="235" dirty="0">
                <a:latin typeface="Tahoma"/>
                <a:cs typeface="Tahoma"/>
              </a:rPr>
              <a:t> </a:t>
            </a:r>
            <a:r>
              <a:rPr sz="1100" spc="-190" dirty="0">
                <a:latin typeface="Lucida Sans Unicode"/>
                <a:cs typeface="Lucida Sans Unicode"/>
              </a:rPr>
              <a:t>∀</a:t>
            </a:r>
            <a:r>
              <a:rPr sz="1100" i="1" spc="-190" dirty="0">
                <a:latin typeface="Arial"/>
                <a:cs typeface="Arial"/>
              </a:rPr>
              <a:t>i</a:t>
            </a:r>
            <a:r>
              <a:rPr sz="1100" i="1" spc="-20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,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90" dirty="0">
                <a:latin typeface="Tahoma"/>
                <a:cs typeface="Tahoma"/>
              </a:rPr>
              <a:t>we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note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 </a:t>
            </a:r>
            <a:r>
              <a:rPr sz="1100" spc="-35" dirty="0">
                <a:latin typeface="Tahoma"/>
                <a:cs typeface="Tahoma"/>
              </a:rPr>
              <a:t>any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point </a:t>
            </a:r>
            <a:r>
              <a:rPr sz="1100" spc="-65" dirty="0">
                <a:latin typeface="Tahoma"/>
                <a:cs typeface="Tahoma"/>
              </a:rPr>
              <a:t>(</a:t>
            </a:r>
            <a:r>
              <a:rPr sz="1100" i="1" spc="-65" dirty="0">
                <a:latin typeface="Arial"/>
                <a:cs typeface="Arial"/>
              </a:rPr>
              <a:t>x</a:t>
            </a:r>
            <a:r>
              <a:rPr sz="1200" spc="-97" baseline="-20833" dirty="0">
                <a:latin typeface="Tahoma"/>
                <a:cs typeface="Tahoma"/>
              </a:rPr>
              <a:t>1</a:t>
            </a:r>
            <a:r>
              <a:rPr sz="1200" spc="-97" baseline="27777" dirty="0">
                <a:latin typeface="Cambria"/>
                <a:cs typeface="Cambria"/>
              </a:rPr>
              <a:t>∗</a:t>
            </a:r>
            <a:r>
              <a:rPr sz="1100" i="1" spc="-65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spc="-80" dirty="0">
                <a:latin typeface="Arial"/>
                <a:cs typeface="Arial"/>
              </a:rPr>
              <a:t>x</a:t>
            </a:r>
            <a:r>
              <a:rPr sz="1200" spc="-120" baseline="-20833" dirty="0">
                <a:latin typeface="Tahoma"/>
                <a:cs typeface="Tahoma"/>
              </a:rPr>
              <a:t>2</a:t>
            </a:r>
            <a:r>
              <a:rPr sz="1200" spc="-120" baseline="27777" dirty="0">
                <a:latin typeface="Cambria"/>
                <a:cs typeface="Cambria"/>
              </a:rPr>
              <a:t>∗</a:t>
            </a:r>
            <a:r>
              <a:rPr sz="1100" i="1" spc="-80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spc="-10" dirty="0">
                <a:latin typeface="Arial"/>
                <a:cs typeface="Arial"/>
              </a:rPr>
              <a:t>x</a:t>
            </a:r>
            <a:r>
              <a:rPr sz="1200" i="1" spc="-15" baseline="-24305" dirty="0">
                <a:latin typeface="Arial"/>
                <a:cs typeface="Arial"/>
              </a:rPr>
              <a:t>d</a:t>
            </a:r>
            <a:r>
              <a:rPr sz="1200" spc="-15" baseline="27777" dirty="0">
                <a:latin typeface="Cambria"/>
                <a:cs typeface="Cambria"/>
              </a:rPr>
              <a:t>∗</a:t>
            </a:r>
            <a:r>
              <a:rPr sz="1100" spc="-10" dirty="0">
                <a:latin typeface="Tahoma"/>
                <a:cs typeface="Tahoma"/>
              </a:rPr>
              <a:t>),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98995" y="1755875"/>
            <a:ext cx="368744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spc="-65" dirty="0">
                <a:latin typeface="Tahoma"/>
                <a:cs typeface="Tahoma"/>
              </a:rPr>
              <a:t>where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i="1" baseline="-20833" dirty="0">
                <a:latin typeface="Arial"/>
                <a:cs typeface="Arial"/>
              </a:rPr>
              <a:t>i</a:t>
            </a:r>
            <a:r>
              <a:rPr sz="1200" baseline="27777" dirty="0">
                <a:latin typeface="Cambria"/>
                <a:cs typeface="Cambria"/>
              </a:rPr>
              <a:t>∗</a:t>
            </a:r>
            <a:r>
              <a:rPr sz="1200" spc="165" baseline="27777" dirty="0">
                <a:latin typeface="Cambria"/>
                <a:cs typeface="Cambri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local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minima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function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A</a:t>
            </a:r>
            <a:r>
              <a:rPr sz="1200" i="1" baseline="-10416" dirty="0">
                <a:latin typeface="Arial"/>
                <a:cs typeface="Arial"/>
              </a:rPr>
              <a:t>i</a:t>
            </a:r>
            <a:r>
              <a:rPr sz="1200" i="1" spc="-142" baseline="-10416" dirty="0">
                <a:latin typeface="Arial"/>
                <a:cs typeface="Arial"/>
              </a:rPr>
              <a:t> </a:t>
            </a:r>
            <a:r>
              <a:rPr sz="1100" spc="-10" dirty="0">
                <a:latin typeface="Tahoma"/>
                <a:cs typeface="Tahoma"/>
              </a:rPr>
              <a:t>(</a:t>
            </a:r>
            <a:r>
              <a:rPr sz="1100" i="1" spc="-10" dirty="0">
                <a:latin typeface="Arial"/>
                <a:cs typeface="Arial"/>
              </a:rPr>
              <a:t>x</a:t>
            </a:r>
            <a:r>
              <a:rPr sz="1200" i="1" spc="-15" baseline="-10416" dirty="0">
                <a:latin typeface="Arial"/>
                <a:cs typeface="Arial"/>
              </a:rPr>
              <a:t>i</a:t>
            </a:r>
            <a:r>
              <a:rPr sz="1200" i="1" spc="-142" baseline="-10416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),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solution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9665" y="2013050"/>
            <a:ext cx="207645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800" i="1" spc="-25" dirty="0">
                <a:latin typeface="Sitka Text"/>
                <a:cs typeface="Sitka Text"/>
              </a:rPr>
              <a:t>∂</a:t>
            </a:r>
            <a:r>
              <a:rPr sz="800" i="1" spc="-25" dirty="0">
                <a:latin typeface="Arial"/>
                <a:cs typeface="Arial"/>
              </a:rPr>
              <a:t>x</a:t>
            </a:r>
            <a:r>
              <a:rPr sz="900" i="1" spc="-37" baseline="-13888" dirty="0">
                <a:latin typeface="Arial"/>
                <a:cs typeface="Arial"/>
              </a:rPr>
              <a:t>i</a:t>
            </a:r>
            <a:endParaRPr sz="900" baseline="-13888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98995" y="1927947"/>
            <a:ext cx="7105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latin typeface="Tahoma"/>
                <a:cs typeface="Tahoma"/>
              </a:rPr>
              <a:t>to</a:t>
            </a:r>
            <a:r>
              <a:rPr sz="1100" spc="200" dirty="0">
                <a:latin typeface="Tahoma"/>
                <a:cs typeface="Tahoma"/>
              </a:rPr>
              <a:t> </a:t>
            </a:r>
            <a:r>
              <a:rPr sz="1200" i="1" u="sng" baseline="31250" dirty="0">
                <a:uFill>
                  <a:solidFill>
                    <a:srgbClr val="000000"/>
                  </a:solidFill>
                </a:uFill>
                <a:latin typeface="Sitka Text"/>
                <a:cs typeface="Sitka Text"/>
              </a:rPr>
              <a:t>∂</a:t>
            </a:r>
            <a:r>
              <a:rPr sz="1200" i="1" u="sng" baseline="3125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F</a:t>
            </a:r>
            <a:r>
              <a:rPr sz="1200" i="1" spc="562" baseline="3125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0.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72527"/>
            <a:ext cx="22078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Local</a:t>
            </a:r>
            <a:r>
              <a:rPr spc="-55" dirty="0"/>
              <a:t> </a:t>
            </a:r>
            <a:r>
              <a:rPr spc="-20" dirty="0"/>
              <a:t>optima</a:t>
            </a:r>
            <a:r>
              <a:rPr spc="-50" dirty="0"/>
              <a:t> </a:t>
            </a:r>
            <a:r>
              <a:rPr spc="-30" dirty="0"/>
              <a:t>and</a:t>
            </a:r>
            <a:r>
              <a:rPr spc="-50" dirty="0"/>
              <a:t> </a:t>
            </a:r>
            <a:r>
              <a:rPr dirty="0"/>
              <a:t>flat</a:t>
            </a:r>
            <a:r>
              <a:rPr spc="-50" dirty="0"/>
              <a:t> </a:t>
            </a:r>
            <a:r>
              <a:rPr spc="-45" dirty="0"/>
              <a:t>regions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7357" y="1094281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75" dirty="0">
                <a:solidFill>
                  <a:srgbClr val="3333B2"/>
                </a:solidFill>
                <a:latin typeface="Lucida Sans Unicode"/>
                <a:cs typeface="Lucida Sans Unicode"/>
              </a:rPr>
              <a:t>►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71663" y="1092871"/>
            <a:ext cx="14986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i="1" u="sng" spc="-25" dirty="0">
                <a:uFill>
                  <a:solidFill>
                    <a:srgbClr val="000000"/>
                  </a:solidFill>
                </a:uFill>
                <a:latin typeface="Sitka Text"/>
                <a:cs typeface="Sitka Text"/>
              </a:rPr>
              <a:t>∂</a:t>
            </a:r>
            <a:r>
              <a:rPr sz="800" i="1" u="sng" spc="-2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F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42427" y="1195195"/>
            <a:ext cx="207645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800" i="1" spc="-25" dirty="0">
                <a:latin typeface="Sitka Text"/>
                <a:cs typeface="Sitka Text"/>
              </a:rPr>
              <a:t>∂</a:t>
            </a:r>
            <a:r>
              <a:rPr sz="800" i="1" spc="-25" dirty="0">
                <a:latin typeface="Arial"/>
                <a:cs typeface="Arial"/>
              </a:rPr>
              <a:t>x</a:t>
            </a:r>
            <a:r>
              <a:rPr sz="900" i="1" spc="-37" baseline="-13888" dirty="0">
                <a:latin typeface="Arial"/>
                <a:cs typeface="Arial"/>
              </a:rPr>
              <a:t>i</a:t>
            </a:r>
            <a:endParaRPr sz="900" baseline="-13888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24395" y="1110093"/>
            <a:ext cx="11677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1116330" algn="l"/>
              </a:tabLst>
            </a:pPr>
            <a:r>
              <a:rPr sz="1100" dirty="0">
                <a:latin typeface="Tahoma"/>
                <a:cs typeface="Tahoma"/>
              </a:rPr>
              <a:t>This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because</a:t>
            </a:r>
            <a:r>
              <a:rPr sz="1100" dirty="0">
                <a:latin typeface="Tahoma"/>
                <a:cs typeface="Tahoma"/>
              </a:rPr>
              <a:t>	</a:t>
            </a:r>
            <a:r>
              <a:rPr sz="1100" spc="-65" dirty="0">
                <a:latin typeface="Lucida Sans Unicode"/>
                <a:cs typeface="Lucida Sans Unicode"/>
              </a:rPr>
              <a:t>|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67395" y="1166055"/>
            <a:ext cx="21780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dirty="0">
                <a:latin typeface="Lucida Sans Unicode"/>
                <a:cs typeface="Lucida Sans Unicode"/>
              </a:rPr>
              <a:t>∗</a:t>
            </a:r>
            <a:r>
              <a:rPr sz="600" spc="450" dirty="0">
                <a:latin typeface="Lucida Sans Unicode"/>
                <a:cs typeface="Lucida Sans Unicode"/>
              </a:rPr>
              <a:t> </a:t>
            </a:r>
            <a:r>
              <a:rPr sz="600" spc="-50" dirty="0">
                <a:latin typeface="Lucida Sans Unicode"/>
                <a:cs typeface="Lucida Sans Unicode"/>
              </a:rPr>
              <a:t>∗</a:t>
            </a:r>
            <a:endParaRPr sz="6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244064" y="1166055"/>
            <a:ext cx="742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0" dirty="0">
                <a:latin typeface="Lucida Sans Unicode"/>
                <a:cs typeface="Lucida Sans Unicode"/>
              </a:rPr>
              <a:t>∗</a:t>
            </a:r>
            <a:endParaRPr sz="6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58136" y="1236997"/>
            <a:ext cx="44386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389255" algn="l"/>
              </a:tabLst>
            </a:pPr>
            <a:r>
              <a:rPr sz="600" dirty="0">
                <a:latin typeface="Tahoma"/>
                <a:cs typeface="Tahoma"/>
              </a:rPr>
              <a:t>1</a:t>
            </a:r>
            <a:r>
              <a:rPr sz="600" spc="210" dirty="0">
                <a:latin typeface="Tahoma"/>
                <a:cs typeface="Tahoma"/>
              </a:rPr>
              <a:t>  </a:t>
            </a:r>
            <a:r>
              <a:rPr sz="600" spc="-50" dirty="0">
                <a:latin typeface="Tahoma"/>
                <a:cs typeface="Tahoma"/>
              </a:rPr>
              <a:t>2</a:t>
            </a:r>
            <a:r>
              <a:rPr sz="600" dirty="0">
                <a:latin typeface="Tahoma"/>
                <a:cs typeface="Tahoma"/>
              </a:rPr>
              <a:t>	</a:t>
            </a:r>
            <a:r>
              <a:rPr sz="600" i="1" spc="-50" dirty="0">
                <a:latin typeface="Arial"/>
                <a:cs typeface="Arial"/>
              </a:rPr>
              <a:t>d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766747" y="1175612"/>
            <a:ext cx="59944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dirty="0">
                <a:latin typeface="Tahoma"/>
                <a:cs typeface="Tahoma"/>
              </a:rPr>
              <a:t>(</a:t>
            </a:r>
            <a:r>
              <a:rPr sz="800" i="1" dirty="0">
                <a:latin typeface="Arial"/>
                <a:cs typeface="Arial"/>
              </a:rPr>
              <a:t>x</a:t>
            </a:r>
            <a:r>
              <a:rPr sz="800" i="1" spc="270" dirty="0">
                <a:latin typeface="Arial"/>
                <a:cs typeface="Arial"/>
              </a:rPr>
              <a:t> </a:t>
            </a:r>
            <a:r>
              <a:rPr sz="800" i="1" dirty="0">
                <a:latin typeface="Sitka Text"/>
                <a:cs typeface="Sitka Text"/>
              </a:rPr>
              <a:t>,</a:t>
            </a:r>
            <a:r>
              <a:rPr sz="800" i="1" dirty="0">
                <a:latin typeface="Arial"/>
                <a:cs typeface="Arial"/>
              </a:rPr>
              <a:t>x</a:t>
            </a:r>
            <a:r>
              <a:rPr sz="800" i="1" spc="270" dirty="0">
                <a:latin typeface="Arial"/>
                <a:cs typeface="Arial"/>
              </a:rPr>
              <a:t> </a:t>
            </a:r>
            <a:r>
              <a:rPr sz="800" i="1" dirty="0">
                <a:latin typeface="Sitka Text"/>
                <a:cs typeface="Sitka Text"/>
              </a:rPr>
              <a:t>,...</a:t>
            </a:r>
            <a:r>
              <a:rPr sz="800" i="1" dirty="0">
                <a:latin typeface="Arial"/>
                <a:cs typeface="Arial"/>
              </a:rPr>
              <a:t>x</a:t>
            </a:r>
            <a:r>
              <a:rPr sz="800" i="1" spc="270" dirty="0">
                <a:latin typeface="Arial"/>
                <a:cs typeface="Arial"/>
              </a:rPr>
              <a:t> </a:t>
            </a:r>
            <a:r>
              <a:rPr sz="800" spc="-50" dirty="0">
                <a:latin typeface="Tahoma"/>
                <a:cs typeface="Tahoma"/>
              </a:rPr>
              <a:t>)</a:t>
            </a:r>
            <a:endParaRPr sz="8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24137" y="1097151"/>
            <a:ext cx="252095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184785" algn="l"/>
              </a:tabLst>
            </a:pPr>
            <a:r>
              <a:rPr sz="800" spc="-50" dirty="0">
                <a:latin typeface="Cambria"/>
                <a:cs typeface="Cambria"/>
              </a:rPr>
              <a:t>′</a:t>
            </a:r>
            <a:r>
              <a:rPr sz="800" dirty="0">
                <a:latin typeface="Cambria"/>
                <a:cs typeface="Cambria"/>
              </a:rPr>
              <a:t>	</a:t>
            </a:r>
            <a:r>
              <a:rPr sz="800" spc="-50" dirty="0">
                <a:latin typeface="Cambria"/>
                <a:cs typeface="Cambria"/>
              </a:rPr>
              <a:t>∗</a:t>
            </a:r>
            <a:endParaRPr sz="800">
              <a:latin typeface="Cambria"/>
              <a:cs typeface="Cambri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24137" y="1188680"/>
            <a:ext cx="19812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172085" algn="l"/>
              </a:tabLst>
            </a:pPr>
            <a:r>
              <a:rPr sz="800" i="1" spc="-50" dirty="0">
                <a:latin typeface="Arial"/>
                <a:cs typeface="Arial"/>
              </a:rPr>
              <a:t>i</a:t>
            </a:r>
            <a:r>
              <a:rPr sz="800" i="1" dirty="0">
                <a:latin typeface="Arial"/>
                <a:cs typeface="Arial"/>
              </a:rPr>
              <a:t>	</a:t>
            </a:r>
            <a:r>
              <a:rPr sz="800" i="1" spc="-50" dirty="0">
                <a:latin typeface="Arial"/>
                <a:cs typeface="Arial"/>
              </a:rPr>
              <a:t>i</a:t>
            </a:r>
            <a:endParaRPr sz="8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614445" y="1097151"/>
            <a:ext cx="79375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50" dirty="0">
                <a:latin typeface="Cambria"/>
                <a:cs typeface="Cambria"/>
              </a:rPr>
              <a:t>∗</a:t>
            </a:r>
            <a:endParaRPr sz="800">
              <a:latin typeface="Cambria"/>
              <a:cs typeface="Cambri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601745" y="1188680"/>
            <a:ext cx="38735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i="1" spc="-50" dirty="0">
                <a:latin typeface="Arial"/>
                <a:cs typeface="Arial"/>
              </a:rPr>
              <a:t>i</a:t>
            </a:r>
            <a:endParaRPr sz="8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385529" y="1110093"/>
            <a:ext cx="18732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latin typeface="Tahoma"/>
                <a:cs typeface="Tahoma"/>
              </a:rPr>
              <a:t>=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A</a:t>
            </a:r>
            <a:r>
              <a:rPr sz="1100" i="1" spc="5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(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spc="22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)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0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since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spc="130" dirty="0">
                <a:latin typeface="Arial"/>
                <a:cs typeface="Arial"/>
              </a:rPr>
              <a:t> 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local</a:t>
            </a:r>
            <a:endParaRPr sz="1100" dirty="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98995" y="1282178"/>
            <a:ext cx="12065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minimum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A</a:t>
            </a:r>
            <a:r>
              <a:rPr sz="1200" i="1" baseline="-10416" dirty="0">
                <a:latin typeface="Arial"/>
                <a:cs typeface="Arial"/>
              </a:rPr>
              <a:t>i</a:t>
            </a:r>
            <a:r>
              <a:rPr sz="1200" i="1" spc="-142" baseline="-10416" dirty="0">
                <a:latin typeface="Arial"/>
                <a:cs typeface="Arial"/>
              </a:rPr>
              <a:t> </a:t>
            </a:r>
            <a:r>
              <a:rPr sz="1100" spc="-10" dirty="0">
                <a:latin typeface="Tahoma"/>
                <a:cs typeface="Tahoma"/>
              </a:rPr>
              <a:t>(</a:t>
            </a:r>
            <a:r>
              <a:rPr sz="1100" i="1" spc="-10" dirty="0">
                <a:latin typeface="Arial"/>
                <a:cs typeface="Arial"/>
              </a:rPr>
              <a:t>x</a:t>
            </a:r>
            <a:r>
              <a:rPr sz="1200" i="1" spc="-15" baseline="-10416" dirty="0">
                <a:latin typeface="Arial"/>
                <a:cs typeface="Arial"/>
              </a:rPr>
              <a:t>i</a:t>
            </a:r>
            <a:r>
              <a:rPr sz="1200" i="1" spc="-142" baseline="-10416" dirty="0">
                <a:latin typeface="Arial"/>
                <a:cs typeface="Arial"/>
              </a:rPr>
              <a:t> </a:t>
            </a:r>
            <a:r>
              <a:rPr sz="1100" spc="-25" dirty="0">
                <a:latin typeface="Tahoma"/>
                <a:cs typeface="Tahoma"/>
              </a:rPr>
              <a:t>).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7357" y="1476386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75" dirty="0">
                <a:solidFill>
                  <a:srgbClr val="3333B2"/>
                </a:solidFill>
                <a:latin typeface="Lucida Sans Unicode"/>
                <a:cs typeface="Lucida Sans Unicode"/>
              </a:rPr>
              <a:t>►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24395" y="1492210"/>
            <a:ext cx="5797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There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237298" y="1515935"/>
            <a:ext cx="156210" cy="18081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l-GR" sz="1100" spc="125" dirty="0">
                <a:latin typeface="Lucida Sans Unicode"/>
                <a:ea typeface="Cambria Math" panose="02040503050406030204" pitchFamily="18" charset="0"/>
                <a:cs typeface="Lucida Sans Unicode"/>
              </a:rPr>
              <a:t>Π</a:t>
            </a:r>
            <a:endParaRPr sz="1100" dirty="0">
              <a:latin typeface="Lucida Sans Unicode"/>
              <a:cs typeface="Lucida Sans Unicod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55597" y="1465693"/>
            <a:ext cx="200660" cy="252095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>
              <a:lnSpc>
                <a:spcPts val="830"/>
              </a:lnSpc>
              <a:spcBef>
                <a:spcPts val="229"/>
              </a:spcBef>
            </a:pPr>
            <a:r>
              <a:rPr sz="800" i="1" dirty="0">
                <a:latin typeface="Arial"/>
                <a:cs typeface="Arial"/>
              </a:rPr>
              <a:t>i</a:t>
            </a:r>
            <a:r>
              <a:rPr sz="800" i="1" spc="-120" dirty="0">
                <a:latin typeface="Arial"/>
                <a:cs typeface="Arial"/>
              </a:rPr>
              <a:t> </a:t>
            </a:r>
            <a:r>
              <a:rPr sz="800" spc="-25" dirty="0">
                <a:latin typeface="Tahoma"/>
                <a:cs typeface="Tahoma"/>
              </a:rPr>
              <a:t>=</a:t>
            </a:r>
            <a:r>
              <a:rPr sz="800" i="1" spc="-25" dirty="0">
                <a:latin typeface="Arial"/>
                <a:cs typeface="Arial"/>
              </a:rPr>
              <a:t>d</a:t>
            </a:r>
            <a:r>
              <a:rPr sz="800" i="1" dirty="0">
                <a:latin typeface="Arial"/>
                <a:cs typeface="Arial"/>
              </a:rPr>
              <a:t> i</a:t>
            </a:r>
            <a:r>
              <a:rPr sz="800" i="1" spc="-120" dirty="0">
                <a:latin typeface="Arial"/>
                <a:cs typeface="Arial"/>
              </a:rPr>
              <a:t> </a:t>
            </a:r>
            <a:r>
              <a:rPr sz="800" spc="-25" dirty="0">
                <a:latin typeface="Tahoma"/>
                <a:cs typeface="Tahoma"/>
              </a:rPr>
              <a:t>=1</a:t>
            </a:r>
            <a:endParaRPr sz="80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637080" y="1551176"/>
            <a:ext cx="51435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i="1" spc="-50" dirty="0">
                <a:latin typeface="Arial"/>
                <a:cs typeface="Arial"/>
              </a:rPr>
              <a:t>i</a:t>
            </a:r>
            <a:endParaRPr sz="8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69351" y="1492210"/>
            <a:ext cx="18675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i="1" dirty="0">
                <a:latin typeface="Arial"/>
                <a:cs typeface="Arial"/>
              </a:rPr>
              <a:t>k</a:t>
            </a:r>
            <a:r>
              <a:rPr sz="1100" i="1" spc="265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local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minima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for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function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21957" y="1620505"/>
            <a:ext cx="3671570" cy="61785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14629">
              <a:lnSpc>
                <a:spcPct val="100000"/>
              </a:lnSpc>
              <a:spcBef>
                <a:spcPts val="434"/>
              </a:spcBef>
            </a:pPr>
            <a:r>
              <a:rPr sz="1100" i="1" spc="-70" dirty="0">
                <a:latin typeface="Arial"/>
                <a:cs typeface="Arial"/>
              </a:rPr>
              <a:t>F</a:t>
            </a:r>
            <a:r>
              <a:rPr sz="1100" i="1" spc="-16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(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.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spc="-40" dirty="0">
                <a:latin typeface="Arial"/>
                <a:cs typeface="Arial"/>
              </a:rPr>
              <a:t>x</a:t>
            </a:r>
            <a:r>
              <a:rPr sz="1200" i="1" spc="-60" baseline="-13888" dirty="0">
                <a:latin typeface="Arial"/>
                <a:cs typeface="Arial"/>
              </a:rPr>
              <a:t>d</a:t>
            </a:r>
            <a:r>
              <a:rPr sz="1200" i="1" spc="-150" baseline="-13888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),</a:t>
            </a:r>
            <a:r>
              <a:rPr sz="1100" spc="-7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which</a:t>
            </a:r>
            <a:r>
              <a:rPr sz="1100" dirty="0">
                <a:latin typeface="Tahoma"/>
                <a:cs typeface="Tahoma"/>
              </a:rPr>
              <a:t> is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very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large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number</a:t>
            </a:r>
            <a:r>
              <a:rPr sz="1100" dirty="0">
                <a:latin typeface="Tahoma"/>
                <a:cs typeface="Tahoma"/>
              </a:rPr>
              <a:t> of </a:t>
            </a:r>
            <a:r>
              <a:rPr sz="1100" spc="-10" dirty="0">
                <a:latin typeface="Tahoma"/>
                <a:cs typeface="Tahoma"/>
              </a:rPr>
              <a:t>points.</a:t>
            </a:r>
            <a:endParaRPr sz="1100">
              <a:latin typeface="Tahoma"/>
              <a:cs typeface="Tahoma"/>
            </a:endParaRPr>
          </a:p>
          <a:p>
            <a:pPr marL="214629" marR="304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25" dirty="0">
                <a:latin typeface="Tahoma"/>
                <a:cs typeface="Tahoma"/>
              </a:rPr>
              <a:t>Gradient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descent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could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be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stuck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any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one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these </a:t>
            </a:r>
            <a:r>
              <a:rPr sz="1100" spc="-25" dirty="0">
                <a:latin typeface="Tahoma"/>
                <a:cs typeface="Tahoma"/>
              </a:rPr>
              <a:t>points which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might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be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far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from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global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optimum.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Introduction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913483"/>
            <a:ext cx="3864610" cy="1715533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15265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lang="en-IN" sz="1100" spc="-10" dirty="0">
                <a:latin typeface="Tahoma"/>
                <a:cs typeface="Tahoma"/>
              </a:rPr>
              <a:t>Last class we studied Gradient Descent Algorithm and some of the issues in fixing the learning parameter.</a:t>
            </a:r>
            <a:endParaRPr sz="1100" dirty="0">
              <a:latin typeface="Tahoma"/>
              <a:cs typeface="Tahoma"/>
            </a:endParaRPr>
          </a:p>
          <a:p>
            <a:pPr marL="214629" marR="18161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lang="en-IN" sz="1100" spc="-25" dirty="0">
                <a:latin typeface="Tahoma"/>
                <a:cs typeface="Tahoma"/>
              </a:rPr>
              <a:t>In this lecture we are going to see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some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minutiae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gradient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descent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95" dirty="0">
                <a:latin typeface="Tahoma"/>
                <a:cs typeface="Tahoma"/>
              </a:rPr>
              <a:t>we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need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address.</a:t>
            </a:r>
            <a:endParaRPr sz="1100" dirty="0">
              <a:latin typeface="Tahoma"/>
              <a:cs typeface="Tahoma"/>
            </a:endParaRPr>
          </a:p>
          <a:p>
            <a:pPr marL="214629" marR="3175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20" dirty="0">
                <a:latin typeface="Tahoma"/>
                <a:cs typeface="Tahoma"/>
              </a:rPr>
              <a:t>Machine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learning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algorithms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depend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heavily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on</a:t>
            </a:r>
            <a:r>
              <a:rPr sz="1100" spc="-20" dirty="0">
                <a:latin typeface="Tahoma"/>
                <a:cs typeface="Tahoma"/>
              </a:rPr>
              <a:t> the </a:t>
            </a:r>
            <a:r>
              <a:rPr sz="1100" spc="-50" dirty="0">
                <a:latin typeface="Tahoma"/>
                <a:cs typeface="Tahoma"/>
              </a:rPr>
              <a:t>correctness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gradient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since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if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gradient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0" dirty="0">
                <a:latin typeface="Tahoma"/>
                <a:cs typeface="Tahoma"/>
              </a:rPr>
              <a:t> computed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erroneously, the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algorithms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might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fail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find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local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or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global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optimum.</a:t>
            </a:r>
            <a:endParaRPr sz="1100" dirty="0">
              <a:latin typeface="Tahoma"/>
              <a:cs typeface="Tahoma"/>
            </a:endParaRPr>
          </a:p>
          <a:p>
            <a:pPr marL="214629" marR="650875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We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will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also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lang="en-IN" sz="1100" spc="-40" dirty="0">
                <a:latin typeface="Tahoma"/>
                <a:cs typeface="Tahoma"/>
              </a:rPr>
              <a:t>just start the </a:t>
            </a:r>
            <a:r>
              <a:rPr lang="en-IN" sz="1100" spc="-40">
                <a:latin typeface="Tahoma"/>
                <a:cs typeface="Tahoma"/>
              </a:rPr>
              <a:t>topic constrained optimization </a:t>
            </a:r>
            <a:endParaRPr sz="1100" dirty="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72527"/>
            <a:ext cx="22078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Local</a:t>
            </a:r>
            <a:r>
              <a:rPr spc="-55" dirty="0"/>
              <a:t> </a:t>
            </a:r>
            <a:r>
              <a:rPr spc="-20" dirty="0"/>
              <a:t>optima</a:t>
            </a:r>
            <a:r>
              <a:rPr spc="-50" dirty="0"/>
              <a:t> </a:t>
            </a:r>
            <a:r>
              <a:rPr spc="-30" dirty="0"/>
              <a:t>and</a:t>
            </a:r>
            <a:r>
              <a:rPr spc="-50" dirty="0"/>
              <a:t> </a:t>
            </a:r>
            <a:r>
              <a:rPr dirty="0"/>
              <a:t>flat</a:t>
            </a:r>
            <a:r>
              <a:rPr spc="-50" dirty="0"/>
              <a:t> </a:t>
            </a:r>
            <a:r>
              <a:rPr spc="-45" dirty="0"/>
              <a:t>regions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63408" y="739660"/>
            <a:ext cx="1881187" cy="16192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34657" y="2531566"/>
            <a:ext cx="345249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01930" marR="17780" indent="-177165">
              <a:lnSpc>
                <a:spcPct val="102699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01930" algn="l"/>
              </a:tabLst>
            </a:pPr>
            <a:r>
              <a:rPr sz="1100" spc="-20" dirty="0">
                <a:latin typeface="Tahoma"/>
                <a:cs typeface="Tahoma"/>
              </a:rPr>
              <a:t>Another</a:t>
            </a:r>
            <a:r>
              <a:rPr sz="1100" spc="-50" dirty="0">
                <a:latin typeface="Tahoma"/>
                <a:cs typeface="Tahoma"/>
              </a:rPr>
              <a:t> problem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5" dirty="0">
                <a:latin typeface="Tahoma"/>
                <a:cs typeface="Tahoma"/>
              </a:rPr>
              <a:t> contend </a:t>
            </a:r>
            <a:r>
              <a:rPr sz="1100" dirty="0">
                <a:latin typeface="Tahoma"/>
                <a:cs typeface="Tahoma"/>
              </a:rPr>
              <a:t>with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70" dirty="0">
                <a:latin typeface="Tahoma"/>
                <a:cs typeface="Tahoma"/>
              </a:rPr>
              <a:t>presence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flat </a:t>
            </a:r>
            <a:r>
              <a:rPr sz="1100" spc="-45" dirty="0">
                <a:latin typeface="Tahoma"/>
                <a:cs typeface="Tahoma"/>
              </a:rPr>
              <a:t>regions </a:t>
            </a:r>
            <a:r>
              <a:rPr sz="1100" spc="-60" dirty="0">
                <a:latin typeface="Tahoma"/>
                <a:cs typeface="Tahoma"/>
              </a:rPr>
              <a:t>where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5" dirty="0">
                <a:latin typeface="Tahoma"/>
                <a:cs typeface="Tahoma"/>
              </a:rPr>
              <a:t> gradient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close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zero.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72527"/>
            <a:ext cx="22078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Local</a:t>
            </a:r>
            <a:r>
              <a:rPr spc="-55" dirty="0"/>
              <a:t> </a:t>
            </a:r>
            <a:r>
              <a:rPr spc="-20" dirty="0"/>
              <a:t>optima</a:t>
            </a:r>
            <a:r>
              <a:rPr spc="-50" dirty="0"/>
              <a:t> </a:t>
            </a:r>
            <a:r>
              <a:rPr spc="-30" dirty="0"/>
              <a:t>and</a:t>
            </a:r>
            <a:r>
              <a:rPr spc="-50" dirty="0"/>
              <a:t> </a:t>
            </a:r>
            <a:r>
              <a:rPr dirty="0"/>
              <a:t>flat</a:t>
            </a:r>
            <a:r>
              <a:rPr spc="-50" dirty="0"/>
              <a:t> </a:t>
            </a:r>
            <a:r>
              <a:rPr spc="-45" dirty="0"/>
              <a:t>regions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1194116"/>
            <a:ext cx="3786504" cy="91821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215900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Flat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regions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are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problematic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because</a:t>
            </a:r>
            <a:r>
              <a:rPr sz="1100" spc="-10" dirty="0">
                <a:latin typeface="Tahoma"/>
                <a:cs typeface="Tahoma"/>
              </a:rPr>
              <a:t> the </a:t>
            </a:r>
            <a:r>
              <a:rPr sz="1100" spc="-65" dirty="0">
                <a:latin typeface="Tahoma"/>
                <a:cs typeface="Tahoma"/>
              </a:rPr>
              <a:t>speed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descent </a:t>
            </a:r>
            <a:r>
              <a:rPr sz="1100" spc="-65" dirty="0">
                <a:latin typeface="Tahoma"/>
                <a:cs typeface="Tahoma"/>
              </a:rPr>
              <a:t>depends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on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magnitude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gradient,</a:t>
            </a:r>
            <a:r>
              <a:rPr sz="1100" spc="-40" dirty="0">
                <a:latin typeface="Tahoma"/>
                <a:cs typeface="Tahoma"/>
              </a:rPr>
              <a:t> given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fixed </a:t>
            </a:r>
            <a:r>
              <a:rPr sz="1100" spc="-40" dirty="0">
                <a:latin typeface="Tahoma"/>
                <a:cs typeface="Tahoma"/>
              </a:rPr>
              <a:t>learning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rate.</a:t>
            </a:r>
            <a:endParaRPr sz="1100">
              <a:latin typeface="Tahoma"/>
              <a:cs typeface="Tahoma"/>
            </a:endParaRPr>
          </a:p>
          <a:p>
            <a:pPr marL="214629" marR="304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The</a:t>
            </a:r>
            <a:r>
              <a:rPr sz="1100" spc="-25" dirty="0">
                <a:latin typeface="Tahoma"/>
                <a:cs typeface="Tahoma"/>
              </a:rPr>
              <a:t> optimization </a:t>
            </a:r>
            <a:r>
              <a:rPr sz="1100" spc="-60" dirty="0">
                <a:latin typeface="Tahoma"/>
                <a:cs typeface="Tahoma"/>
              </a:rPr>
              <a:t>process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will</a:t>
            </a:r>
            <a:r>
              <a:rPr sz="1100" spc="-20" dirty="0">
                <a:latin typeface="Tahoma"/>
                <a:cs typeface="Tahoma"/>
              </a:rPr>
              <a:t> take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long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time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cross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flat </a:t>
            </a:r>
            <a:r>
              <a:rPr sz="1100" spc="-40" dirty="0">
                <a:latin typeface="Tahoma"/>
                <a:cs typeface="Tahoma"/>
              </a:rPr>
              <a:t>region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space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which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will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make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convergence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slow.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71755">
              <a:lnSpc>
                <a:spcPct val="100000"/>
              </a:lnSpc>
              <a:spcBef>
                <a:spcPts val="135"/>
              </a:spcBef>
            </a:pPr>
            <a:r>
              <a:rPr spc="-30" dirty="0"/>
              <a:t>Different</a:t>
            </a:r>
            <a:r>
              <a:rPr spc="-45" dirty="0"/>
              <a:t> </a:t>
            </a:r>
            <a:r>
              <a:rPr spc="-50" dirty="0"/>
              <a:t>levels</a:t>
            </a:r>
            <a:r>
              <a:rPr spc="-45" dirty="0"/>
              <a:t> </a:t>
            </a:r>
            <a:r>
              <a:rPr dirty="0"/>
              <a:t>of</a:t>
            </a:r>
            <a:r>
              <a:rPr spc="-40" dirty="0"/>
              <a:t> </a:t>
            </a:r>
            <a:r>
              <a:rPr spc="-35" dirty="0"/>
              <a:t>curvature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707896"/>
            <a:ext cx="3841115" cy="216090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30480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60" dirty="0">
                <a:latin typeface="Tahoma"/>
                <a:cs typeface="Tahoma"/>
              </a:rPr>
              <a:t>In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multi-</a:t>
            </a:r>
            <a:r>
              <a:rPr sz="1100" spc="-35" dirty="0">
                <a:latin typeface="Tahoma"/>
                <a:cs typeface="Tahoma"/>
              </a:rPr>
              <a:t>dimensional </a:t>
            </a:r>
            <a:r>
              <a:rPr sz="1100" spc="-30" dirty="0">
                <a:latin typeface="Tahoma"/>
                <a:cs typeface="Tahoma"/>
              </a:rPr>
              <a:t>settings,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components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gradient </a:t>
            </a:r>
            <a:r>
              <a:rPr sz="1100" dirty="0">
                <a:latin typeface="Tahoma"/>
                <a:cs typeface="Tahoma"/>
              </a:rPr>
              <a:t>with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respect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different </a:t>
            </a:r>
            <a:r>
              <a:rPr sz="1100" spc="-50" dirty="0">
                <a:latin typeface="Tahoma"/>
                <a:cs typeface="Tahoma"/>
              </a:rPr>
              <a:t>parameters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can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vary</a:t>
            </a:r>
            <a:r>
              <a:rPr sz="1100" spc="-35" dirty="0">
                <a:latin typeface="Tahoma"/>
                <a:cs typeface="Tahoma"/>
              </a:rPr>
              <a:t> widely.</a:t>
            </a:r>
            <a:r>
              <a:rPr sz="1100" spc="7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This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will </a:t>
            </a:r>
            <a:r>
              <a:rPr sz="1100" spc="-55" dirty="0">
                <a:latin typeface="Tahoma"/>
                <a:cs typeface="Tahoma"/>
              </a:rPr>
              <a:t>cause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convergence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problems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since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there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oscillation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the </a:t>
            </a:r>
            <a:r>
              <a:rPr sz="1100" spc="-30" dirty="0">
                <a:latin typeface="Tahoma"/>
                <a:cs typeface="Tahoma"/>
              </a:rPr>
              <a:t>update</a:t>
            </a:r>
            <a:r>
              <a:rPr sz="1100" spc="-35" dirty="0">
                <a:latin typeface="Tahoma"/>
                <a:cs typeface="Tahoma"/>
              </a:rPr>
              <a:t> step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with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respect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some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components</a:t>
            </a:r>
            <a:r>
              <a:rPr sz="1100" spc="-35" dirty="0">
                <a:latin typeface="Tahoma"/>
                <a:cs typeface="Tahoma"/>
              </a:rPr>
              <a:t> and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steady </a:t>
            </a:r>
            <a:r>
              <a:rPr sz="1100" spc="-60" dirty="0">
                <a:latin typeface="Tahoma"/>
                <a:cs typeface="Tahoma"/>
              </a:rPr>
              <a:t>movement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with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respect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other </a:t>
            </a:r>
            <a:r>
              <a:rPr sz="1100" spc="-10" dirty="0">
                <a:latin typeface="Tahoma"/>
                <a:cs typeface="Tahoma"/>
              </a:rPr>
              <a:t>components.</a:t>
            </a:r>
            <a:endParaRPr sz="1100" dirty="0">
              <a:latin typeface="Tahoma"/>
              <a:cs typeface="Tahoma"/>
            </a:endParaRPr>
          </a:p>
          <a:p>
            <a:pPr marL="214629" marR="16129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35" dirty="0">
                <a:latin typeface="Tahoma"/>
                <a:cs typeface="Tahoma"/>
              </a:rPr>
              <a:t>Consider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5" dirty="0">
                <a:latin typeface="Tahoma"/>
                <a:cs typeface="Tahoma"/>
              </a:rPr>
              <a:t> simplest </a:t>
            </a:r>
            <a:r>
              <a:rPr sz="1100" spc="-40" dirty="0">
                <a:latin typeface="Tahoma"/>
                <a:cs typeface="Tahoma"/>
              </a:rPr>
              <a:t>possible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case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bowl-</a:t>
            </a:r>
            <a:r>
              <a:rPr sz="1100" spc="-20" dirty="0">
                <a:latin typeface="Tahoma"/>
                <a:cs typeface="Tahoma"/>
              </a:rPr>
              <a:t>like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convex, </a:t>
            </a:r>
            <a:r>
              <a:rPr sz="1100" spc="-25" dirty="0">
                <a:latin typeface="Tahoma"/>
                <a:cs typeface="Tahoma"/>
              </a:rPr>
              <a:t>quadratic</a:t>
            </a:r>
            <a:r>
              <a:rPr sz="1100" spc="-35" dirty="0">
                <a:latin typeface="Tahoma"/>
                <a:cs typeface="Tahoma"/>
              </a:rPr>
              <a:t> objective </a:t>
            </a:r>
            <a:r>
              <a:rPr sz="1100" spc="-25" dirty="0">
                <a:latin typeface="Tahoma"/>
                <a:cs typeface="Tahoma"/>
              </a:rPr>
              <a:t>function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with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single </a:t>
            </a:r>
            <a:r>
              <a:rPr sz="1100" spc="-30" dirty="0">
                <a:latin typeface="Tahoma"/>
                <a:cs typeface="Tahoma"/>
              </a:rPr>
              <a:t>global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minimum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- </a:t>
            </a:r>
            <a:r>
              <a:rPr sz="1100" i="1" dirty="0">
                <a:latin typeface="Arial"/>
                <a:cs typeface="Arial"/>
              </a:rPr>
              <a:t>L</a:t>
            </a:r>
            <a:r>
              <a:rPr sz="1100" i="1" spc="-55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x</a:t>
            </a:r>
            <a:r>
              <a:rPr sz="1100" i="1" spc="-210" dirty="0">
                <a:latin typeface="Arial"/>
                <a:cs typeface="Arial"/>
              </a:rPr>
              <a:t> </a:t>
            </a:r>
            <a:r>
              <a:rPr sz="1200" baseline="27777" dirty="0">
                <a:latin typeface="Tahoma"/>
                <a:cs typeface="Tahoma"/>
              </a:rPr>
              <a:t>2</a:t>
            </a:r>
            <a:r>
              <a:rPr sz="1200" spc="37" baseline="27777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200" baseline="27777" dirty="0">
                <a:latin typeface="Tahoma"/>
                <a:cs typeface="Tahoma"/>
              </a:rPr>
              <a:t>2</a:t>
            </a:r>
            <a:r>
              <a:rPr sz="1200" spc="195" baseline="27777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represents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perfectly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circular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bowl,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lang="en-IN" sz="1100" spc="-5" dirty="0">
                <a:latin typeface="Tahoma"/>
                <a:cs typeface="Tahoma"/>
              </a:rPr>
              <a:t>another objective function </a:t>
            </a:r>
            <a:r>
              <a:rPr sz="1100" i="1" dirty="0">
                <a:latin typeface="Arial"/>
                <a:cs typeface="Arial"/>
              </a:rPr>
              <a:t>L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x</a:t>
            </a:r>
            <a:r>
              <a:rPr sz="1100" i="1" spc="-210" dirty="0">
                <a:latin typeface="Arial"/>
                <a:cs typeface="Arial"/>
              </a:rPr>
              <a:t> </a:t>
            </a:r>
            <a:r>
              <a:rPr sz="1200" baseline="27777" dirty="0">
                <a:latin typeface="Tahoma"/>
                <a:cs typeface="Tahoma"/>
              </a:rPr>
              <a:t>2</a:t>
            </a:r>
            <a:r>
              <a:rPr sz="1200" spc="67" baseline="27777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4</a:t>
            </a:r>
            <a:r>
              <a:rPr sz="1100" i="1" spc="-60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200" spc="-37" baseline="27777" dirty="0">
                <a:latin typeface="Tahoma"/>
                <a:cs typeface="Tahoma"/>
              </a:rPr>
              <a:t>2</a:t>
            </a:r>
            <a:r>
              <a:rPr sz="1100" spc="-25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L="214629" marR="42545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We</a:t>
            </a:r>
            <a:r>
              <a:rPr sz="1100" spc="-7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shall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show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contour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plots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both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functions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how </a:t>
            </a:r>
            <a:r>
              <a:rPr sz="1100" spc="-35" dirty="0">
                <a:latin typeface="Tahoma"/>
                <a:cs typeface="Tahoma"/>
              </a:rPr>
              <a:t>gradient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descent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performs </a:t>
            </a:r>
            <a:r>
              <a:rPr sz="1100" spc="-10" dirty="0">
                <a:latin typeface="Tahoma"/>
                <a:cs typeface="Tahoma"/>
              </a:rPr>
              <a:t>on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finding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minimum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two </a:t>
            </a:r>
            <a:r>
              <a:rPr sz="1100" spc="-10" dirty="0">
                <a:latin typeface="Tahoma"/>
                <a:cs typeface="Tahoma"/>
              </a:rPr>
              <a:t>functions.</a:t>
            </a:r>
            <a:endParaRPr sz="1100" dirty="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71755">
              <a:lnSpc>
                <a:spcPct val="100000"/>
              </a:lnSpc>
              <a:spcBef>
                <a:spcPts val="135"/>
              </a:spcBef>
            </a:pPr>
            <a:r>
              <a:rPr spc="-30" dirty="0"/>
              <a:t>Different</a:t>
            </a:r>
            <a:r>
              <a:rPr spc="-45" dirty="0"/>
              <a:t> </a:t>
            </a:r>
            <a:r>
              <a:rPr spc="-50" dirty="0"/>
              <a:t>levels</a:t>
            </a:r>
            <a:r>
              <a:rPr spc="-45" dirty="0"/>
              <a:t> </a:t>
            </a:r>
            <a:r>
              <a:rPr dirty="0"/>
              <a:t>of</a:t>
            </a:r>
            <a:r>
              <a:rPr spc="-40" dirty="0"/>
              <a:t> </a:t>
            </a:r>
            <a:r>
              <a:rPr spc="-35" dirty="0"/>
              <a:t>curvature</a:t>
            </a:r>
          </a:p>
        </p:txBody>
      </p:sp>
      <p:sp>
        <p:nvSpPr>
          <p:cNvPr id="3" name="object 3"/>
          <p:cNvSpPr/>
          <p:nvPr/>
        </p:nvSpPr>
        <p:spPr>
          <a:xfrm>
            <a:off x="1833765" y="2351468"/>
            <a:ext cx="215265" cy="0"/>
          </a:xfrm>
          <a:custGeom>
            <a:avLst/>
            <a:gdLst/>
            <a:ahLst/>
            <a:cxnLst/>
            <a:rect l="l" t="t" r="r" b="b"/>
            <a:pathLst>
              <a:path w="215264">
                <a:moveTo>
                  <a:pt x="0" y="0"/>
                </a:moveTo>
                <a:lnTo>
                  <a:pt x="214769" y="0"/>
                </a:lnTo>
              </a:path>
            </a:pathLst>
          </a:custGeom>
          <a:ln w="55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419476" y="2351468"/>
            <a:ext cx="217170" cy="0"/>
          </a:xfrm>
          <a:custGeom>
            <a:avLst/>
            <a:gdLst/>
            <a:ahLst/>
            <a:cxnLst/>
            <a:rect l="l" t="t" r="r" b="b"/>
            <a:pathLst>
              <a:path w="217169">
                <a:moveTo>
                  <a:pt x="0" y="0"/>
                </a:moveTo>
                <a:lnTo>
                  <a:pt x="216560" y="0"/>
                </a:lnTo>
              </a:path>
            </a:pathLst>
          </a:custGeom>
          <a:ln w="55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9257" y="954416"/>
            <a:ext cx="3890010" cy="153939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27965" indent="-177165">
              <a:lnSpc>
                <a:spcPct val="100000"/>
              </a:lnSpc>
              <a:spcBef>
                <a:spcPts val="90"/>
              </a:spcBef>
              <a:buClr>
                <a:srgbClr val="3333B2"/>
              </a:buClr>
              <a:buFont typeface="Lucida Sans Unicode"/>
              <a:buChar char="►"/>
              <a:tabLst>
                <a:tab pos="227965" algn="l"/>
              </a:tabLst>
            </a:pPr>
            <a:r>
              <a:rPr sz="1100" dirty="0">
                <a:latin typeface="Tahoma"/>
                <a:cs typeface="Tahoma"/>
              </a:rPr>
              <a:t>What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qualitative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difference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70" dirty="0">
                <a:latin typeface="Tahoma"/>
                <a:cs typeface="Tahoma"/>
              </a:rPr>
              <a:t>between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L</a:t>
            </a:r>
            <a:r>
              <a:rPr sz="1100" i="1" spc="-25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x</a:t>
            </a:r>
            <a:r>
              <a:rPr sz="1100" i="1" spc="-210" dirty="0">
                <a:latin typeface="Arial"/>
                <a:cs typeface="Arial"/>
              </a:rPr>
              <a:t> </a:t>
            </a:r>
            <a:r>
              <a:rPr sz="1200" baseline="27777" dirty="0">
                <a:latin typeface="Tahoma"/>
                <a:cs typeface="Tahoma"/>
              </a:rPr>
              <a:t>2</a:t>
            </a:r>
            <a:r>
              <a:rPr sz="1200" spc="30" baseline="27777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200" baseline="27777" dirty="0">
                <a:latin typeface="Tahoma"/>
                <a:cs typeface="Tahoma"/>
              </a:rPr>
              <a:t>2</a:t>
            </a:r>
            <a:r>
              <a:rPr sz="1200" spc="209" baseline="27777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and</a:t>
            </a:r>
            <a:endParaRPr sz="1100" dirty="0">
              <a:latin typeface="Tahoma"/>
              <a:cs typeface="Tahoma"/>
            </a:endParaRPr>
          </a:p>
          <a:p>
            <a:pPr marL="227329" marR="43180">
              <a:lnSpc>
                <a:spcPct val="102600"/>
              </a:lnSpc>
            </a:pPr>
            <a:r>
              <a:rPr sz="1100" i="1" dirty="0">
                <a:latin typeface="Arial"/>
                <a:cs typeface="Arial"/>
              </a:rPr>
              <a:t>L</a:t>
            </a:r>
            <a:r>
              <a:rPr sz="1100" i="1" spc="-55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x</a:t>
            </a:r>
            <a:r>
              <a:rPr sz="1100" i="1" spc="-210" dirty="0">
                <a:latin typeface="Arial"/>
                <a:cs typeface="Arial"/>
              </a:rPr>
              <a:t> </a:t>
            </a:r>
            <a:r>
              <a:rPr sz="1200" baseline="27777" dirty="0">
                <a:latin typeface="Tahoma"/>
                <a:cs typeface="Tahoma"/>
              </a:rPr>
              <a:t>2</a:t>
            </a:r>
            <a:r>
              <a:rPr sz="1200" spc="15" baseline="27777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114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4</a:t>
            </a:r>
            <a:r>
              <a:rPr sz="1100" i="1" spc="-6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200" baseline="27777" dirty="0">
                <a:latin typeface="Tahoma"/>
                <a:cs typeface="Tahoma"/>
              </a:rPr>
              <a:t>2</a:t>
            </a:r>
            <a:r>
              <a:rPr sz="1100" dirty="0">
                <a:latin typeface="Tahoma"/>
                <a:cs typeface="Tahoma"/>
              </a:rPr>
              <a:t>.</a:t>
            </a:r>
            <a:r>
              <a:rPr sz="1100" spc="11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Intuitively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one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looks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symmetric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in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spc="125" dirty="0">
                <a:latin typeface="Arial"/>
                <a:cs typeface="Arial"/>
              </a:rPr>
              <a:t> </a:t>
            </a:r>
            <a:r>
              <a:rPr sz="1100" spc="-40" dirty="0">
                <a:latin typeface="Tahoma"/>
                <a:cs typeface="Tahoma"/>
              </a:rPr>
              <a:t>and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,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and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other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not.</a:t>
            </a:r>
            <a:endParaRPr sz="1100" dirty="0">
              <a:latin typeface="Tahoma"/>
              <a:cs typeface="Tahoma"/>
            </a:endParaRPr>
          </a:p>
          <a:p>
            <a:pPr marL="227329" marR="12065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27329" algn="l"/>
              </a:tabLst>
            </a:pPr>
            <a:r>
              <a:rPr sz="1100" dirty="0">
                <a:latin typeface="Tahoma"/>
                <a:cs typeface="Tahoma"/>
              </a:rPr>
              <a:t>The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second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loss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function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more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sensitive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changes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y</a:t>
            </a:r>
            <a:r>
              <a:rPr sz="1100" i="1" spc="125" dirty="0">
                <a:latin typeface="Arial"/>
                <a:cs typeface="Arial"/>
              </a:rPr>
              <a:t> </a:t>
            </a:r>
            <a:r>
              <a:rPr sz="1100" spc="-25" dirty="0">
                <a:latin typeface="Tahoma"/>
                <a:cs typeface="Tahoma"/>
              </a:rPr>
              <a:t>as </a:t>
            </a:r>
            <a:r>
              <a:rPr sz="1100" spc="-60" dirty="0">
                <a:latin typeface="Tahoma"/>
                <a:cs typeface="Tahoma"/>
              </a:rPr>
              <a:t>compared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spc="9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-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it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looks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like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elliptical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bowl.</a:t>
            </a:r>
            <a:r>
              <a:rPr sz="1100" spc="7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specific </a:t>
            </a:r>
            <a:r>
              <a:rPr sz="1100" spc="-30" dirty="0">
                <a:latin typeface="Tahoma"/>
                <a:cs typeface="Tahoma"/>
              </a:rPr>
              <a:t>sensitivity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depends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on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 </a:t>
            </a:r>
            <a:r>
              <a:rPr sz="1100" spc="-20" dirty="0">
                <a:latin typeface="Tahoma"/>
                <a:cs typeface="Tahoma"/>
              </a:rPr>
              <a:t>position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100" spc="-50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L="227329" marR="224790" indent="-177165">
              <a:lnSpc>
                <a:spcPts val="1350"/>
              </a:lnSpc>
              <a:spcBef>
                <a:spcPts val="355"/>
              </a:spcBef>
              <a:buClr>
                <a:srgbClr val="3333B2"/>
              </a:buClr>
              <a:buFont typeface="Lucida Sans Unicode"/>
              <a:buChar char="►"/>
              <a:tabLst>
                <a:tab pos="227329" algn="l"/>
              </a:tabLst>
            </a:pPr>
            <a:r>
              <a:rPr sz="1100" spc="-20" dirty="0">
                <a:latin typeface="Tahoma"/>
                <a:cs typeface="Tahoma"/>
              </a:rPr>
              <a:t>Looking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at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second-</a:t>
            </a:r>
            <a:r>
              <a:rPr sz="1100" spc="-55" dirty="0">
                <a:latin typeface="Tahoma"/>
                <a:cs typeface="Tahoma"/>
              </a:rPr>
              <a:t>order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derivatives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95" dirty="0">
                <a:latin typeface="Tahoma"/>
                <a:cs typeface="Tahoma"/>
              </a:rPr>
              <a:t>we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can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85" dirty="0">
                <a:latin typeface="Tahoma"/>
                <a:cs typeface="Tahoma"/>
              </a:rPr>
              <a:t>see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for </a:t>
            </a:r>
            <a:r>
              <a:rPr sz="1100" spc="-10" dirty="0">
                <a:latin typeface="Tahoma"/>
                <a:cs typeface="Tahoma"/>
              </a:rPr>
              <a:t>the </a:t>
            </a:r>
            <a:r>
              <a:rPr sz="1100" spc="-60" dirty="0">
                <a:latin typeface="Tahoma"/>
                <a:cs typeface="Tahoma"/>
              </a:rPr>
              <a:t>second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function</a:t>
            </a:r>
            <a:r>
              <a:rPr sz="1100" spc="275" dirty="0">
                <a:latin typeface="Tahoma"/>
                <a:cs typeface="Tahoma"/>
              </a:rPr>
              <a:t> </a:t>
            </a:r>
            <a:r>
              <a:rPr sz="1200" i="1" baseline="31250" dirty="0">
                <a:latin typeface="Sitka Text"/>
                <a:cs typeface="Sitka Text"/>
              </a:rPr>
              <a:t>∂</a:t>
            </a:r>
            <a:r>
              <a:rPr sz="900" baseline="64814" dirty="0">
                <a:latin typeface="Tahoma"/>
                <a:cs typeface="Tahoma"/>
              </a:rPr>
              <a:t>2</a:t>
            </a:r>
            <a:r>
              <a:rPr sz="1200" i="1" baseline="31250" dirty="0">
                <a:latin typeface="Arial"/>
                <a:cs typeface="Arial"/>
              </a:rPr>
              <a:t>L</a:t>
            </a:r>
            <a:r>
              <a:rPr sz="1200" i="1" spc="82" baseline="31250" dirty="0">
                <a:latin typeface="Arial"/>
                <a:cs typeface="Arial"/>
              </a:rPr>
              <a:t> 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and</a:t>
            </a:r>
            <a:r>
              <a:rPr sz="1100" spc="285" dirty="0">
                <a:latin typeface="Tahoma"/>
                <a:cs typeface="Tahoma"/>
              </a:rPr>
              <a:t> </a:t>
            </a:r>
            <a:r>
              <a:rPr sz="1200" i="1" baseline="31250" dirty="0">
                <a:latin typeface="Sitka Text"/>
                <a:cs typeface="Sitka Text"/>
              </a:rPr>
              <a:t>∂</a:t>
            </a:r>
            <a:r>
              <a:rPr sz="900" baseline="64814" dirty="0">
                <a:latin typeface="Tahoma"/>
                <a:cs typeface="Tahoma"/>
              </a:rPr>
              <a:t>2</a:t>
            </a:r>
            <a:r>
              <a:rPr sz="1200" i="1" baseline="31250" dirty="0">
                <a:latin typeface="Arial"/>
                <a:cs typeface="Arial"/>
              </a:rPr>
              <a:t>L</a:t>
            </a:r>
            <a:r>
              <a:rPr sz="1200" i="1" spc="600" baseline="31250" dirty="0">
                <a:latin typeface="Arial"/>
                <a:cs typeface="Arial"/>
              </a:rPr>
              <a:t> </a:t>
            </a:r>
            <a:r>
              <a:rPr sz="1100" spc="-60" dirty="0">
                <a:latin typeface="Tahoma"/>
                <a:cs typeface="Tahoma"/>
              </a:rPr>
              <a:t>are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very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different.</a:t>
            </a:r>
            <a:endParaRPr sz="1100" dirty="0">
              <a:latin typeface="Tahoma"/>
              <a:cs typeface="Tahoma"/>
            </a:endParaRPr>
          </a:p>
          <a:p>
            <a:pPr marR="236854" algn="ctr">
              <a:lnSpc>
                <a:spcPts val="80"/>
              </a:lnSpc>
              <a:tabLst>
                <a:tab pos="585470" algn="l"/>
              </a:tabLst>
            </a:pPr>
            <a:r>
              <a:rPr sz="1200" i="1" spc="30" baseline="-17361" dirty="0">
                <a:latin typeface="Sitka Text"/>
                <a:cs typeface="Sitka Text"/>
              </a:rPr>
              <a:t>∂</a:t>
            </a:r>
            <a:r>
              <a:rPr sz="1200" i="1" spc="30" baseline="-17361" dirty="0">
                <a:latin typeface="Arial"/>
                <a:cs typeface="Arial"/>
              </a:rPr>
              <a:t>x</a:t>
            </a:r>
            <a:r>
              <a:rPr sz="1200" i="1" spc="-142" baseline="-17361" dirty="0">
                <a:latin typeface="Arial"/>
                <a:cs typeface="Arial"/>
              </a:rPr>
              <a:t> </a:t>
            </a:r>
            <a:r>
              <a:rPr sz="600" spc="-50" dirty="0">
                <a:latin typeface="Tahoma"/>
                <a:cs typeface="Tahoma"/>
              </a:rPr>
              <a:t>2</a:t>
            </a:r>
            <a:r>
              <a:rPr sz="600" dirty="0">
                <a:latin typeface="Tahoma"/>
                <a:cs typeface="Tahoma"/>
              </a:rPr>
              <a:t>	</a:t>
            </a:r>
            <a:r>
              <a:rPr sz="1200" i="1" spc="15" baseline="-17361" dirty="0">
                <a:latin typeface="Sitka Text"/>
                <a:cs typeface="Sitka Text"/>
              </a:rPr>
              <a:t>∂</a:t>
            </a:r>
            <a:r>
              <a:rPr sz="1200" i="1" spc="15" baseline="-17361" dirty="0">
                <a:latin typeface="Arial"/>
                <a:cs typeface="Arial"/>
              </a:rPr>
              <a:t>y</a:t>
            </a:r>
            <a:r>
              <a:rPr sz="1200" i="1" spc="-75" baseline="-17361" dirty="0">
                <a:latin typeface="Arial"/>
                <a:cs typeface="Arial"/>
              </a:rPr>
              <a:t> </a:t>
            </a:r>
            <a:r>
              <a:rPr sz="600" spc="-50" dirty="0">
                <a:latin typeface="Tahoma"/>
                <a:cs typeface="Tahoma"/>
              </a:rPr>
              <a:t>2</a:t>
            </a:r>
            <a:endParaRPr sz="600" dirty="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71755">
              <a:lnSpc>
                <a:spcPct val="100000"/>
              </a:lnSpc>
              <a:spcBef>
                <a:spcPts val="135"/>
              </a:spcBef>
            </a:pPr>
            <a:r>
              <a:rPr spc="-30" dirty="0"/>
              <a:t>Different</a:t>
            </a:r>
            <a:r>
              <a:rPr spc="-45" dirty="0"/>
              <a:t> </a:t>
            </a:r>
            <a:r>
              <a:rPr spc="-50" dirty="0"/>
              <a:t>levels</a:t>
            </a:r>
            <a:r>
              <a:rPr spc="-45" dirty="0"/>
              <a:t> </a:t>
            </a:r>
            <a:r>
              <a:rPr dirty="0"/>
              <a:t>of</a:t>
            </a:r>
            <a:r>
              <a:rPr spc="-40" dirty="0"/>
              <a:t> </a:t>
            </a:r>
            <a:r>
              <a:rPr spc="-35" dirty="0"/>
              <a:t>curvature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421957" y="816519"/>
            <a:ext cx="3850640" cy="1631113"/>
          </a:xfrm>
          <a:prstGeom prst="rect">
            <a:avLst/>
          </a:prstGeom>
        </p:spPr>
        <p:txBody>
          <a:bodyPr vert="horz" wrap="square" lIns="0" tIns="162902" rIns="0" bIns="0" rtlCol="0">
            <a:spAutoFit/>
          </a:bodyPr>
          <a:lstStyle/>
          <a:p>
            <a:pPr marL="214629" marR="191135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/>
              <a:t>The</a:t>
            </a:r>
            <a:r>
              <a:rPr sz="1100" spc="-25" dirty="0"/>
              <a:t> </a:t>
            </a:r>
            <a:r>
              <a:rPr sz="1100" spc="-60" dirty="0"/>
              <a:t>second-</a:t>
            </a:r>
            <a:r>
              <a:rPr sz="1100" spc="-55" dirty="0"/>
              <a:t>order</a:t>
            </a:r>
            <a:r>
              <a:rPr sz="1100" spc="-25" dirty="0"/>
              <a:t> </a:t>
            </a:r>
            <a:r>
              <a:rPr sz="1100" spc="-35" dirty="0"/>
              <a:t>derivative</a:t>
            </a:r>
            <a:r>
              <a:rPr sz="1100" spc="-25" dirty="0"/>
              <a:t> </a:t>
            </a:r>
            <a:r>
              <a:rPr sz="1100" spc="-60" dirty="0"/>
              <a:t>measures</a:t>
            </a:r>
            <a:r>
              <a:rPr sz="1100" spc="-25" dirty="0"/>
              <a:t> </a:t>
            </a:r>
            <a:r>
              <a:rPr sz="1100" spc="-10" dirty="0"/>
              <a:t>the</a:t>
            </a:r>
            <a:r>
              <a:rPr sz="1100" spc="-25" dirty="0"/>
              <a:t> </a:t>
            </a:r>
            <a:r>
              <a:rPr sz="1100" spc="-20" dirty="0"/>
              <a:t>rate</a:t>
            </a:r>
            <a:r>
              <a:rPr sz="1100" spc="-25" dirty="0"/>
              <a:t> </a:t>
            </a:r>
            <a:r>
              <a:rPr sz="1100" dirty="0"/>
              <a:t>of</a:t>
            </a:r>
            <a:r>
              <a:rPr sz="1100" spc="-25" dirty="0"/>
              <a:t> </a:t>
            </a:r>
            <a:r>
              <a:rPr sz="1100" spc="-50" dirty="0"/>
              <a:t>change</a:t>
            </a:r>
            <a:r>
              <a:rPr sz="1100" spc="-25" dirty="0"/>
              <a:t> </a:t>
            </a:r>
            <a:r>
              <a:rPr sz="1100" spc="-35" dirty="0"/>
              <a:t>of </a:t>
            </a:r>
            <a:r>
              <a:rPr sz="1100" spc="-10" dirty="0"/>
              <a:t>the</a:t>
            </a:r>
            <a:r>
              <a:rPr sz="1100" spc="-25" dirty="0"/>
              <a:t> </a:t>
            </a:r>
            <a:r>
              <a:rPr sz="1100" spc="-35" dirty="0"/>
              <a:t>gradient</a:t>
            </a:r>
            <a:r>
              <a:rPr sz="1100" spc="-20" dirty="0"/>
              <a:t> </a:t>
            </a:r>
            <a:r>
              <a:rPr sz="1100" dirty="0"/>
              <a:t>-</a:t>
            </a:r>
            <a:r>
              <a:rPr sz="1100" spc="-30" dirty="0"/>
              <a:t> </a:t>
            </a:r>
            <a:r>
              <a:rPr sz="1100" dirty="0"/>
              <a:t>a</a:t>
            </a:r>
            <a:r>
              <a:rPr sz="1100" spc="-20" dirty="0"/>
              <a:t> high </a:t>
            </a:r>
            <a:r>
              <a:rPr sz="1100" spc="-65" dirty="0"/>
              <a:t>second-</a:t>
            </a:r>
            <a:r>
              <a:rPr sz="1100" spc="-55" dirty="0"/>
              <a:t>order</a:t>
            </a:r>
            <a:r>
              <a:rPr sz="1100" spc="-25" dirty="0"/>
              <a:t> </a:t>
            </a:r>
            <a:r>
              <a:rPr sz="1100" spc="-35" dirty="0"/>
              <a:t>derivative</a:t>
            </a:r>
            <a:r>
              <a:rPr sz="1100" spc="-20" dirty="0"/>
              <a:t> </a:t>
            </a:r>
            <a:r>
              <a:rPr sz="1100" spc="-60" dirty="0"/>
              <a:t>means</a:t>
            </a:r>
            <a:r>
              <a:rPr sz="1100" spc="-20" dirty="0"/>
              <a:t> high </a:t>
            </a:r>
            <a:r>
              <a:rPr sz="1100" spc="-10" dirty="0"/>
              <a:t>curvature.</a:t>
            </a:r>
            <a:endParaRPr sz="1100" dirty="0"/>
          </a:p>
          <a:p>
            <a:pPr marL="214629" marR="304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20" dirty="0"/>
              <a:t>From</a:t>
            </a:r>
            <a:r>
              <a:rPr sz="1100" spc="-70" dirty="0"/>
              <a:t> </a:t>
            </a:r>
            <a:r>
              <a:rPr sz="1100" spc="-10" dirty="0"/>
              <a:t>the</a:t>
            </a:r>
            <a:r>
              <a:rPr sz="1100" spc="-75" dirty="0"/>
              <a:t> </a:t>
            </a:r>
            <a:r>
              <a:rPr sz="1100" dirty="0"/>
              <a:t>point</a:t>
            </a:r>
            <a:r>
              <a:rPr sz="1100" spc="-50" dirty="0"/>
              <a:t> </a:t>
            </a:r>
            <a:r>
              <a:rPr sz="1100" dirty="0"/>
              <a:t>of</a:t>
            </a:r>
            <a:r>
              <a:rPr sz="1100" spc="-45" dirty="0"/>
              <a:t> </a:t>
            </a:r>
            <a:r>
              <a:rPr sz="1100" spc="-30" dirty="0"/>
              <a:t>view</a:t>
            </a:r>
            <a:r>
              <a:rPr sz="1100" spc="-45" dirty="0"/>
              <a:t> </a:t>
            </a:r>
            <a:r>
              <a:rPr sz="1100" dirty="0"/>
              <a:t>of</a:t>
            </a:r>
            <a:r>
              <a:rPr sz="1100" spc="-45" dirty="0"/>
              <a:t> </a:t>
            </a:r>
            <a:r>
              <a:rPr sz="1100" spc="-35" dirty="0"/>
              <a:t>gradient</a:t>
            </a:r>
            <a:r>
              <a:rPr sz="1100" spc="-45" dirty="0"/>
              <a:t> descent </a:t>
            </a:r>
            <a:r>
              <a:rPr sz="1100" spc="-95" dirty="0"/>
              <a:t>we</a:t>
            </a:r>
            <a:r>
              <a:rPr sz="1100" spc="10" dirty="0"/>
              <a:t> </a:t>
            </a:r>
            <a:r>
              <a:rPr sz="1100" spc="-35" dirty="0"/>
              <a:t>want</a:t>
            </a:r>
            <a:r>
              <a:rPr sz="1100" spc="-45" dirty="0"/>
              <a:t> moderate </a:t>
            </a:r>
            <a:r>
              <a:rPr sz="1100" spc="-35" dirty="0"/>
              <a:t>curvature</a:t>
            </a:r>
            <a:r>
              <a:rPr sz="1100" spc="-20" dirty="0"/>
              <a:t> </a:t>
            </a:r>
            <a:r>
              <a:rPr sz="1100" dirty="0"/>
              <a:t>in</a:t>
            </a:r>
            <a:r>
              <a:rPr sz="1100" spc="-20" dirty="0"/>
              <a:t> </a:t>
            </a:r>
            <a:r>
              <a:rPr sz="1100" dirty="0"/>
              <a:t>all</a:t>
            </a:r>
            <a:r>
              <a:rPr sz="1100" spc="-15" dirty="0"/>
              <a:t> </a:t>
            </a:r>
            <a:r>
              <a:rPr sz="1100" spc="-45" dirty="0"/>
              <a:t>dimensions</a:t>
            </a:r>
            <a:r>
              <a:rPr sz="1100" spc="-25" dirty="0"/>
              <a:t> </a:t>
            </a:r>
            <a:r>
              <a:rPr sz="1100" spc="-20" dirty="0"/>
              <a:t>as</a:t>
            </a:r>
            <a:r>
              <a:rPr sz="1100" spc="-15" dirty="0"/>
              <a:t> </a:t>
            </a:r>
            <a:r>
              <a:rPr sz="1100" dirty="0"/>
              <a:t>it</a:t>
            </a:r>
            <a:r>
              <a:rPr sz="1100" spc="-20" dirty="0"/>
              <a:t> </a:t>
            </a:r>
            <a:r>
              <a:rPr sz="1100" spc="-45" dirty="0"/>
              <a:t>would</a:t>
            </a:r>
            <a:r>
              <a:rPr sz="1100" spc="-20" dirty="0"/>
              <a:t> </a:t>
            </a:r>
            <a:r>
              <a:rPr sz="1100" spc="-65" dirty="0"/>
              <a:t>mean</a:t>
            </a:r>
            <a:r>
              <a:rPr sz="1100" spc="-15" dirty="0"/>
              <a:t> </a:t>
            </a:r>
            <a:r>
              <a:rPr sz="1100" dirty="0"/>
              <a:t>that</a:t>
            </a:r>
            <a:r>
              <a:rPr sz="1100" spc="-25" dirty="0"/>
              <a:t> the </a:t>
            </a:r>
            <a:r>
              <a:rPr sz="1100" spc="-35" dirty="0"/>
              <a:t>gradient</a:t>
            </a:r>
            <a:r>
              <a:rPr sz="1100" spc="-40" dirty="0"/>
              <a:t> </a:t>
            </a:r>
            <a:r>
              <a:rPr sz="1100" spc="-55" dirty="0"/>
              <a:t>does</a:t>
            </a:r>
            <a:r>
              <a:rPr sz="1100" spc="-30" dirty="0"/>
              <a:t> </a:t>
            </a:r>
            <a:r>
              <a:rPr sz="1100" dirty="0"/>
              <a:t>not</a:t>
            </a:r>
            <a:r>
              <a:rPr sz="1100" spc="-30" dirty="0"/>
              <a:t> </a:t>
            </a:r>
            <a:r>
              <a:rPr sz="1100" spc="-50" dirty="0"/>
              <a:t>change</a:t>
            </a:r>
            <a:r>
              <a:rPr sz="1100" spc="-30" dirty="0"/>
              <a:t> </a:t>
            </a:r>
            <a:r>
              <a:rPr sz="1100" dirty="0"/>
              <a:t>too</a:t>
            </a:r>
            <a:r>
              <a:rPr sz="1100" spc="-35" dirty="0"/>
              <a:t> much</a:t>
            </a:r>
            <a:r>
              <a:rPr sz="1100" spc="-25" dirty="0"/>
              <a:t> </a:t>
            </a:r>
            <a:r>
              <a:rPr sz="1100" dirty="0"/>
              <a:t>in</a:t>
            </a:r>
            <a:r>
              <a:rPr sz="1100" spc="-30" dirty="0"/>
              <a:t> </a:t>
            </a:r>
            <a:r>
              <a:rPr sz="1100" spc="-60" dirty="0"/>
              <a:t>some</a:t>
            </a:r>
            <a:r>
              <a:rPr sz="1100" spc="-30" dirty="0"/>
              <a:t> </a:t>
            </a:r>
            <a:r>
              <a:rPr sz="1100" spc="-10" dirty="0"/>
              <a:t>dimensions </a:t>
            </a:r>
            <a:r>
              <a:rPr sz="1100" spc="-60" dirty="0"/>
              <a:t>compared</a:t>
            </a:r>
            <a:r>
              <a:rPr sz="1100" spc="10" dirty="0"/>
              <a:t> </a:t>
            </a:r>
            <a:r>
              <a:rPr sz="1100" dirty="0"/>
              <a:t>to</a:t>
            </a:r>
            <a:r>
              <a:rPr sz="1100" spc="10" dirty="0"/>
              <a:t> </a:t>
            </a:r>
            <a:r>
              <a:rPr sz="1100" spc="-10" dirty="0"/>
              <a:t>others.</a:t>
            </a:r>
            <a:endParaRPr sz="1100" dirty="0"/>
          </a:p>
          <a:p>
            <a:pPr marL="215265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dirty="0"/>
              <a:t>We</a:t>
            </a:r>
            <a:r>
              <a:rPr sz="1100" spc="-35" dirty="0"/>
              <a:t> </a:t>
            </a:r>
            <a:r>
              <a:rPr sz="1100" spc="-20" dirty="0"/>
              <a:t>can</a:t>
            </a:r>
            <a:r>
              <a:rPr sz="1100" spc="-30" dirty="0"/>
              <a:t> </a:t>
            </a:r>
            <a:r>
              <a:rPr sz="1100" spc="-25" dirty="0"/>
              <a:t>then</a:t>
            </a:r>
            <a:r>
              <a:rPr sz="1100" spc="-30" dirty="0"/>
              <a:t> </a:t>
            </a:r>
            <a:r>
              <a:rPr sz="1100" spc="-55" dirty="0"/>
              <a:t>make</a:t>
            </a:r>
            <a:r>
              <a:rPr sz="1100" spc="-30" dirty="0"/>
              <a:t> </a:t>
            </a:r>
            <a:r>
              <a:rPr sz="1100" spc="-50" dirty="0"/>
              <a:t>gradient-</a:t>
            </a:r>
            <a:r>
              <a:rPr sz="1100" spc="-40" dirty="0"/>
              <a:t>descent</a:t>
            </a:r>
            <a:r>
              <a:rPr sz="1100" spc="-35" dirty="0"/>
              <a:t> </a:t>
            </a:r>
            <a:r>
              <a:rPr sz="1100" spc="-45" dirty="0"/>
              <a:t>steps</a:t>
            </a:r>
            <a:r>
              <a:rPr sz="1100" spc="-35" dirty="0"/>
              <a:t> </a:t>
            </a:r>
            <a:r>
              <a:rPr sz="1100" dirty="0"/>
              <a:t>of</a:t>
            </a:r>
            <a:r>
              <a:rPr sz="1100" spc="-30" dirty="0"/>
              <a:t> </a:t>
            </a:r>
            <a:r>
              <a:rPr sz="1100" spc="-50" dirty="0"/>
              <a:t>large</a:t>
            </a:r>
            <a:r>
              <a:rPr sz="1100" spc="-30" dirty="0"/>
              <a:t> </a:t>
            </a:r>
            <a:r>
              <a:rPr sz="1100" spc="-10" dirty="0"/>
              <a:t>sizes.</a:t>
            </a:r>
            <a:endParaRPr sz="1100" dirty="0"/>
          </a:p>
        </p:txBody>
      </p:sp>
    </p:spTree>
  </p:cSld>
  <p:clrMapOvr>
    <a:masterClrMapping/>
  </p:clrMapOvr>
  <p:transition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0380"/>
            <a:ext cx="4571961" cy="3218993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3069083" y="3371227"/>
            <a:ext cx="43180" cy="30480"/>
          </a:xfrm>
          <a:custGeom>
            <a:avLst/>
            <a:gdLst/>
            <a:ahLst/>
            <a:cxnLst/>
            <a:rect l="l" t="t" r="r" b="b"/>
            <a:pathLst>
              <a:path w="43180" h="30479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ln w="5060">
            <a:solidFill>
              <a:srgbClr val="ADAD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989465" y="3367265"/>
            <a:ext cx="25400" cy="38100"/>
          </a:xfrm>
          <a:custGeom>
            <a:avLst/>
            <a:gdLst/>
            <a:ahLst/>
            <a:cxnLst/>
            <a:rect l="l" t="t" r="r" b="b"/>
            <a:pathLst>
              <a:path w="25400" h="3810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167268" y="3367265"/>
            <a:ext cx="25400" cy="38100"/>
          </a:xfrm>
          <a:custGeom>
            <a:avLst/>
            <a:gdLst/>
            <a:ahLst/>
            <a:cxnLst/>
            <a:rect l="l" t="t" r="r" b="b"/>
            <a:pathLst>
              <a:path w="25400" h="38100">
                <a:moveTo>
                  <a:pt x="0" y="0"/>
                </a:moveTo>
                <a:lnTo>
                  <a:pt x="0" y="38100"/>
                </a:lnTo>
                <a:lnTo>
                  <a:pt x="2540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3260445" y="3358384"/>
            <a:ext cx="203200" cy="55880"/>
            <a:chOff x="3260445" y="3358384"/>
            <a:chExt cx="203200" cy="55880"/>
          </a:xfrm>
        </p:grpSpPr>
        <p:sp>
          <p:nvSpPr>
            <p:cNvPr id="7" name="object 7"/>
            <p:cNvSpPr/>
            <p:nvPr/>
          </p:nvSpPr>
          <p:spPr>
            <a:xfrm>
              <a:off x="3323614" y="3360914"/>
              <a:ext cx="64135" cy="50800"/>
            </a:xfrm>
            <a:custGeom>
              <a:avLst/>
              <a:gdLst/>
              <a:ahLst/>
              <a:cxnLst/>
              <a:rect l="l" t="t" r="r" b="b"/>
              <a:pathLst>
                <a:path w="64135" h="50800">
                  <a:moveTo>
                    <a:pt x="0" y="50800"/>
                  </a:moveTo>
                  <a:lnTo>
                    <a:pt x="43019" y="50800"/>
                  </a:lnTo>
                  <a:lnTo>
                    <a:pt x="43019" y="20434"/>
                  </a:lnTo>
                  <a:lnTo>
                    <a:pt x="0" y="20434"/>
                  </a:lnTo>
                  <a:lnTo>
                    <a:pt x="0" y="50800"/>
                  </a:lnTo>
                  <a:close/>
                </a:path>
                <a:path w="64135" h="50800">
                  <a:moveTo>
                    <a:pt x="10491" y="20320"/>
                  </a:moveTo>
                  <a:lnTo>
                    <a:pt x="10491" y="10160"/>
                  </a:lnTo>
                  <a:lnTo>
                    <a:pt x="53672" y="10160"/>
                  </a:lnTo>
                  <a:lnTo>
                    <a:pt x="53672" y="40640"/>
                  </a:lnTo>
                  <a:lnTo>
                    <a:pt x="43512" y="40640"/>
                  </a:lnTo>
                </a:path>
                <a:path w="64135" h="50800">
                  <a:moveTo>
                    <a:pt x="20652" y="10160"/>
                  </a:moveTo>
                  <a:lnTo>
                    <a:pt x="20652" y="0"/>
                  </a:lnTo>
                  <a:lnTo>
                    <a:pt x="63832" y="0"/>
                  </a:lnTo>
                  <a:lnTo>
                    <a:pt x="63832" y="30480"/>
                  </a:lnTo>
                  <a:lnTo>
                    <a:pt x="53672" y="30480"/>
                  </a:lnTo>
                </a:path>
              </a:pathLst>
            </a:custGeom>
            <a:ln w="5060">
              <a:solidFill>
                <a:srgbClr val="ADADE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260445" y="3367264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3531425" y="3357119"/>
            <a:ext cx="203200" cy="58419"/>
            <a:chOff x="3531425" y="3357119"/>
            <a:chExt cx="203200" cy="58419"/>
          </a:xfrm>
        </p:grpSpPr>
        <p:sp>
          <p:nvSpPr>
            <p:cNvPr id="10" name="object 10"/>
            <p:cNvSpPr/>
            <p:nvPr/>
          </p:nvSpPr>
          <p:spPr>
            <a:xfrm>
              <a:off x="3620326" y="3373615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38100">
                  <a:moveTo>
                    <a:pt x="0" y="0"/>
                  </a:moveTo>
                  <a:lnTo>
                    <a:pt x="38100" y="0"/>
                  </a:lnTo>
                </a:path>
              </a:pathLst>
            </a:custGeom>
            <a:ln w="7591">
              <a:solidFill>
                <a:srgbClr val="ADADE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531425" y="3367265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607626" y="336091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>
                  <a:moveTo>
                    <a:pt x="0" y="0"/>
                  </a:moveTo>
                  <a:lnTo>
                    <a:pt x="38100" y="0"/>
                  </a:lnTo>
                </a:path>
                <a:path w="50800" h="50800">
                  <a:moveTo>
                    <a:pt x="12700" y="25400"/>
                  </a:moveTo>
                  <a:lnTo>
                    <a:pt x="50800" y="25400"/>
                  </a:lnTo>
                </a:path>
                <a:path w="50800" h="50800">
                  <a:moveTo>
                    <a:pt x="0" y="38100"/>
                  </a:moveTo>
                  <a:lnTo>
                    <a:pt x="38100" y="38100"/>
                  </a:lnTo>
                </a:path>
                <a:path w="50800" h="50800">
                  <a:moveTo>
                    <a:pt x="12700" y="50800"/>
                  </a:moveTo>
                  <a:lnTo>
                    <a:pt x="50800" y="50800"/>
                  </a:lnTo>
                </a:path>
              </a:pathLst>
            </a:custGeom>
            <a:ln w="7591">
              <a:solidFill>
                <a:srgbClr val="D6D6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3802393" y="3357119"/>
            <a:ext cx="203200" cy="58419"/>
            <a:chOff x="3802393" y="3357119"/>
            <a:chExt cx="203200" cy="58419"/>
          </a:xfrm>
        </p:grpSpPr>
        <p:sp>
          <p:nvSpPr>
            <p:cNvPr id="14" name="object 14"/>
            <p:cNvSpPr/>
            <p:nvPr/>
          </p:nvSpPr>
          <p:spPr>
            <a:xfrm>
              <a:off x="3878593" y="3360914"/>
              <a:ext cx="50800" cy="25400"/>
            </a:xfrm>
            <a:custGeom>
              <a:avLst/>
              <a:gdLst/>
              <a:ahLst/>
              <a:cxnLst/>
              <a:rect l="l" t="t" r="r" b="b"/>
              <a:pathLst>
                <a:path w="50800" h="25400">
                  <a:moveTo>
                    <a:pt x="0" y="0"/>
                  </a:moveTo>
                  <a:lnTo>
                    <a:pt x="38100" y="0"/>
                  </a:lnTo>
                </a:path>
                <a:path w="50800" h="25400">
                  <a:moveTo>
                    <a:pt x="12700" y="12700"/>
                  </a:moveTo>
                  <a:lnTo>
                    <a:pt x="50800" y="12700"/>
                  </a:lnTo>
                </a:path>
                <a:path w="50800" h="25400">
                  <a:moveTo>
                    <a:pt x="12700" y="25400"/>
                  </a:moveTo>
                  <a:lnTo>
                    <a:pt x="50800" y="25400"/>
                  </a:lnTo>
                </a:path>
              </a:pathLst>
            </a:custGeom>
            <a:ln w="7591">
              <a:solidFill>
                <a:srgbClr val="ADADE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802393" y="3367265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878593" y="3399015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>
                  <a:moveTo>
                    <a:pt x="0" y="0"/>
                  </a:moveTo>
                  <a:lnTo>
                    <a:pt x="38100" y="0"/>
                  </a:lnTo>
                </a:path>
                <a:path w="50800" h="12700">
                  <a:moveTo>
                    <a:pt x="12700" y="12700"/>
                  </a:moveTo>
                  <a:lnTo>
                    <a:pt x="50800" y="12700"/>
                  </a:lnTo>
                </a:path>
              </a:pathLst>
            </a:custGeom>
            <a:ln w="7591">
              <a:solidFill>
                <a:srgbClr val="D6D6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/>
          <p:nvPr/>
        </p:nvSpPr>
        <p:spPr>
          <a:xfrm>
            <a:off x="4149573" y="3360914"/>
            <a:ext cx="50800" cy="50800"/>
          </a:xfrm>
          <a:custGeom>
            <a:avLst/>
            <a:gdLst/>
            <a:ahLst/>
            <a:cxnLst/>
            <a:rect l="l" t="t" r="r" b="b"/>
            <a:pathLst>
              <a:path w="50800" h="50800">
                <a:moveTo>
                  <a:pt x="0" y="0"/>
                </a:moveTo>
                <a:lnTo>
                  <a:pt x="38100" y="0"/>
                </a:lnTo>
              </a:path>
              <a:path w="50800" h="50800">
                <a:moveTo>
                  <a:pt x="12700" y="12700"/>
                </a:moveTo>
                <a:lnTo>
                  <a:pt x="50800" y="12700"/>
                </a:lnTo>
              </a:path>
              <a:path w="50800" h="50800">
                <a:moveTo>
                  <a:pt x="12700" y="25400"/>
                </a:moveTo>
                <a:lnTo>
                  <a:pt x="50800" y="25400"/>
                </a:lnTo>
              </a:path>
              <a:path w="50800" h="50800">
                <a:moveTo>
                  <a:pt x="0" y="38100"/>
                </a:moveTo>
                <a:lnTo>
                  <a:pt x="38100" y="38100"/>
                </a:lnTo>
              </a:path>
              <a:path w="50800" h="5080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ln w="7591">
            <a:solidFill>
              <a:srgbClr val="ADADE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8" name="object 18"/>
          <p:cNvGrpSpPr/>
          <p:nvPr/>
        </p:nvGrpSpPr>
        <p:grpSpPr>
          <a:xfrm>
            <a:off x="4326582" y="3358384"/>
            <a:ext cx="238760" cy="57150"/>
            <a:chOff x="4326582" y="3358384"/>
            <a:chExt cx="238760" cy="57150"/>
          </a:xfrm>
        </p:grpSpPr>
        <p:sp>
          <p:nvSpPr>
            <p:cNvPr id="19" name="object 19"/>
            <p:cNvSpPr/>
            <p:nvPr/>
          </p:nvSpPr>
          <p:spPr>
            <a:xfrm>
              <a:off x="4451033" y="3391395"/>
              <a:ext cx="20320" cy="20320"/>
            </a:xfrm>
            <a:custGeom>
              <a:avLst/>
              <a:gdLst/>
              <a:ahLst/>
              <a:cxnLst/>
              <a:rect l="l" t="t" r="r" b="b"/>
              <a:pathLst>
                <a:path w="20320" h="20320">
                  <a:moveTo>
                    <a:pt x="0" y="0"/>
                  </a:moveTo>
                  <a:lnTo>
                    <a:pt x="20320" y="20320"/>
                  </a:lnTo>
                </a:path>
              </a:pathLst>
            </a:custGeom>
            <a:ln w="7591">
              <a:solidFill>
                <a:srgbClr val="ADADE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4423969" y="3364900"/>
              <a:ext cx="30480" cy="30480"/>
            </a:xfrm>
            <a:custGeom>
              <a:avLst/>
              <a:gdLst/>
              <a:ahLst/>
              <a:cxnLst/>
              <a:rect l="l" t="t" r="r" b="b"/>
              <a:pathLst>
                <a:path w="30479" h="30479">
                  <a:moveTo>
                    <a:pt x="30366" y="15183"/>
                  </a:moveTo>
                  <a:lnTo>
                    <a:pt x="30366" y="6797"/>
                  </a:lnTo>
                  <a:lnTo>
                    <a:pt x="23568" y="0"/>
                  </a:lnTo>
                  <a:lnTo>
                    <a:pt x="15183" y="0"/>
                  </a:lnTo>
                  <a:lnTo>
                    <a:pt x="6797" y="0"/>
                  </a:lnTo>
                  <a:lnTo>
                    <a:pt x="0" y="6797"/>
                  </a:lnTo>
                  <a:lnTo>
                    <a:pt x="0" y="15183"/>
                  </a:lnTo>
                  <a:lnTo>
                    <a:pt x="0" y="23568"/>
                  </a:lnTo>
                  <a:lnTo>
                    <a:pt x="6797" y="30366"/>
                  </a:lnTo>
                  <a:lnTo>
                    <a:pt x="15183" y="30366"/>
                  </a:lnTo>
                  <a:lnTo>
                    <a:pt x="23568" y="30366"/>
                  </a:lnTo>
                  <a:lnTo>
                    <a:pt x="30366" y="23568"/>
                  </a:lnTo>
                  <a:lnTo>
                    <a:pt x="30366" y="15183"/>
                  </a:lnTo>
                  <a:close/>
                </a:path>
              </a:pathLst>
            </a:custGeom>
            <a:ln w="5060">
              <a:solidFill>
                <a:srgbClr val="ADADE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329112" y="3360914"/>
              <a:ext cx="233679" cy="50800"/>
            </a:xfrm>
            <a:custGeom>
              <a:avLst/>
              <a:gdLst/>
              <a:ahLst/>
              <a:cxnLst/>
              <a:rect l="l" t="t" r="r" b="b"/>
              <a:pathLst>
                <a:path w="233679" h="50800">
                  <a:moveTo>
                    <a:pt x="40640" y="50800"/>
                  </a:moveTo>
                  <a:lnTo>
                    <a:pt x="50400" y="48796"/>
                  </a:lnTo>
                  <a:lnTo>
                    <a:pt x="58488" y="43339"/>
                  </a:lnTo>
                  <a:lnTo>
                    <a:pt x="64002" y="35262"/>
                  </a:lnTo>
                  <a:lnTo>
                    <a:pt x="66040" y="25400"/>
                  </a:lnTo>
                  <a:lnTo>
                    <a:pt x="64036" y="15537"/>
                  </a:lnTo>
                  <a:lnTo>
                    <a:pt x="58579" y="7461"/>
                  </a:lnTo>
                  <a:lnTo>
                    <a:pt x="50502" y="2004"/>
                  </a:lnTo>
                  <a:lnTo>
                    <a:pt x="40640" y="0"/>
                  </a:lnTo>
                  <a:lnTo>
                    <a:pt x="30778" y="2004"/>
                  </a:lnTo>
                  <a:lnTo>
                    <a:pt x="22701" y="7461"/>
                  </a:lnTo>
                  <a:lnTo>
                    <a:pt x="17244" y="15537"/>
                  </a:lnTo>
                  <a:lnTo>
                    <a:pt x="15240" y="25400"/>
                  </a:lnTo>
                </a:path>
                <a:path w="233679" h="50800">
                  <a:moveTo>
                    <a:pt x="30480" y="17780"/>
                  </a:moveTo>
                  <a:lnTo>
                    <a:pt x="15240" y="30480"/>
                  </a:lnTo>
                  <a:lnTo>
                    <a:pt x="0" y="17780"/>
                  </a:lnTo>
                </a:path>
                <a:path w="233679" h="50800">
                  <a:moveTo>
                    <a:pt x="193042" y="50800"/>
                  </a:moveTo>
                  <a:lnTo>
                    <a:pt x="183179" y="48796"/>
                  </a:lnTo>
                  <a:lnTo>
                    <a:pt x="175103" y="43339"/>
                  </a:lnTo>
                  <a:lnTo>
                    <a:pt x="169646" y="35262"/>
                  </a:lnTo>
                  <a:lnTo>
                    <a:pt x="167642" y="25400"/>
                  </a:lnTo>
                  <a:lnTo>
                    <a:pt x="169646" y="15537"/>
                  </a:lnTo>
                  <a:lnTo>
                    <a:pt x="175103" y="7461"/>
                  </a:lnTo>
                  <a:lnTo>
                    <a:pt x="183179" y="2004"/>
                  </a:lnTo>
                  <a:lnTo>
                    <a:pt x="193042" y="0"/>
                  </a:lnTo>
                  <a:lnTo>
                    <a:pt x="202904" y="2004"/>
                  </a:lnTo>
                  <a:lnTo>
                    <a:pt x="210981" y="7461"/>
                  </a:lnTo>
                  <a:lnTo>
                    <a:pt x="216438" y="15537"/>
                  </a:lnTo>
                  <a:lnTo>
                    <a:pt x="218442" y="25400"/>
                  </a:lnTo>
                </a:path>
                <a:path w="233679" h="50800">
                  <a:moveTo>
                    <a:pt x="233682" y="17780"/>
                  </a:moveTo>
                  <a:lnTo>
                    <a:pt x="218442" y="30480"/>
                  </a:lnTo>
                  <a:lnTo>
                    <a:pt x="203202" y="17780"/>
                  </a:lnTo>
                </a:path>
              </a:pathLst>
            </a:custGeom>
            <a:ln w="5060">
              <a:solidFill>
                <a:srgbClr val="ADADE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154762" y="72527"/>
            <a:ext cx="208407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spc="-30" dirty="0">
                <a:solidFill>
                  <a:srgbClr val="3333B2"/>
                </a:solidFill>
                <a:latin typeface="Tahoma"/>
                <a:cs typeface="Tahoma"/>
              </a:rPr>
              <a:t>Different</a:t>
            </a:r>
            <a:r>
              <a:rPr sz="1400" spc="-45" dirty="0">
                <a:solidFill>
                  <a:srgbClr val="3333B2"/>
                </a:solidFill>
                <a:latin typeface="Tahoma"/>
                <a:cs typeface="Tahoma"/>
              </a:rPr>
              <a:t> </a:t>
            </a:r>
            <a:r>
              <a:rPr sz="1400" spc="-50" dirty="0">
                <a:solidFill>
                  <a:srgbClr val="3333B2"/>
                </a:solidFill>
                <a:latin typeface="Tahoma"/>
                <a:cs typeface="Tahoma"/>
              </a:rPr>
              <a:t>levels</a:t>
            </a:r>
            <a:r>
              <a:rPr sz="1400" spc="-45" dirty="0">
                <a:solidFill>
                  <a:srgbClr val="3333B2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333B2"/>
                </a:solidFill>
                <a:latin typeface="Tahoma"/>
                <a:cs typeface="Tahoma"/>
              </a:rPr>
              <a:t>of</a:t>
            </a:r>
            <a:r>
              <a:rPr sz="1400" spc="-40" dirty="0">
                <a:solidFill>
                  <a:srgbClr val="3333B2"/>
                </a:solidFill>
                <a:latin typeface="Tahoma"/>
                <a:cs typeface="Tahoma"/>
              </a:rPr>
              <a:t> </a:t>
            </a:r>
            <a:r>
              <a:rPr sz="1400" spc="-35" dirty="0">
                <a:solidFill>
                  <a:srgbClr val="3333B2"/>
                </a:solidFill>
                <a:latin typeface="Tahoma"/>
                <a:cs typeface="Tahoma"/>
              </a:rPr>
              <a:t>curvature</a:t>
            </a:r>
            <a:endParaRPr sz="1400">
              <a:latin typeface="Tahoma"/>
              <a:cs typeface="Tahoma"/>
            </a:endParaRPr>
          </a:p>
        </p:txBody>
      </p:sp>
      <p:pic>
        <p:nvPicPr>
          <p:cNvPr id="23" name="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73366" y="961123"/>
            <a:ext cx="2861310" cy="1512570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71755">
              <a:lnSpc>
                <a:spcPct val="100000"/>
              </a:lnSpc>
              <a:spcBef>
                <a:spcPts val="135"/>
              </a:spcBef>
            </a:pPr>
            <a:r>
              <a:rPr spc="-30" dirty="0"/>
              <a:t>Different</a:t>
            </a:r>
            <a:r>
              <a:rPr spc="-45" dirty="0"/>
              <a:t> </a:t>
            </a:r>
            <a:r>
              <a:rPr spc="-50" dirty="0"/>
              <a:t>levels</a:t>
            </a:r>
            <a:r>
              <a:rPr spc="-45" dirty="0"/>
              <a:t> </a:t>
            </a:r>
            <a:r>
              <a:rPr dirty="0"/>
              <a:t>of</a:t>
            </a:r>
            <a:r>
              <a:rPr spc="-40" dirty="0"/>
              <a:t> </a:t>
            </a:r>
            <a:r>
              <a:rPr spc="-35" dirty="0"/>
              <a:t>curvature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1125282"/>
            <a:ext cx="3863975" cy="109029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30480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60" dirty="0">
                <a:latin typeface="Tahoma"/>
                <a:cs typeface="Tahoma"/>
              </a:rPr>
              <a:t>In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case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0" dirty="0">
                <a:latin typeface="Tahoma"/>
                <a:cs typeface="Tahoma"/>
              </a:rPr>
              <a:t> perfect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bowl,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sufficiently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large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step-</a:t>
            </a:r>
            <a:r>
              <a:rPr sz="1100" spc="-20" dirty="0">
                <a:latin typeface="Tahoma"/>
                <a:cs typeface="Tahoma"/>
              </a:rPr>
              <a:t>size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from </a:t>
            </a:r>
            <a:r>
              <a:rPr sz="1100" spc="-35" dirty="0">
                <a:latin typeface="Tahoma"/>
                <a:cs typeface="Tahoma"/>
              </a:rPr>
              <a:t>any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point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can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take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us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directly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optimum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function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one-</a:t>
            </a:r>
            <a:r>
              <a:rPr sz="1100" spc="-35" dirty="0">
                <a:latin typeface="Tahoma"/>
                <a:cs typeface="Tahoma"/>
              </a:rPr>
              <a:t>step,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since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the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gradient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at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any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point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points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towards</a:t>
            </a:r>
            <a:r>
              <a:rPr sz="1100" spc="-25" dirty="0">
                <a:latin typeface="Tahoma"/>
                <a:cs typeface="Tahoma"/>
              </a:rPr>
              <a:t> the </a:t>
            </a:r>
            <a:r>
              <a:rPr sz="1100" spc="-30" dirty="0">
                <a:latin typeface="Tahoma"/>
                <a:cs typeface="Tahoma"/>
              </a:rPr>
              <a:t>optimum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function.</a:t>
            </a:r>
            <a:endParaRPr sz="1100">
              <a:latin typeface="Tahoma"/>
              <a:cs typeface="Tahoma"/>
            </a:endParaRPr>
          </a:p>
          <a:p>
            <a:pPr marL="214629" marR="27813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This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not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true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for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elliptical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bowl,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gradient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any </a:t>
            </a:r>
            <a:r>
              <a:rPr sz="1100" dirty="0">
                <a:latin typeface="Tahoma"/>
                <a:cs typeface="Tahoma"/>
              </a:rPr>
              <a:t>point</a:t>
            </a:r>
            <a:r>
              <a:rPr sz="1100" spc="-8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does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not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point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optimum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function.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72527"/>
            <a:ext cx="104140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Contour</a:t>
            </a:r>
            <a:r>
              <a:rPr spc="-95" dirty="0"/>
              <a:t> </a:t>
            </a:r>
            <a:r>
              <a:rPr spc="-10" dirty="0"/>
              <a:t>plots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1052041"/>
            <a:ext cx="3833495" cy="13004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356870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Note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5" dirty="0">
                <a:latin typeface="Tahoma"/>
                <a:cs typeface="Tahoma"/>
              </a:rPr>
              <a:t> gradient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any </a:t>
            </a:r>
            <a:r>
              <a:rPr sz="1100" dirty="0">
                <a:latin typeface="Tahoma"/>
                <a:cs typeface="Tahoma"/>
              </a:rPr>
              <a:t>point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0" dirty="0">
                <a:latin typeface="Tahoma"/>
                <a:cs typeface="Tahoma"/>
              </a:rPr>
              <a:t> orthogonal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the </a:t>
            </a:r>
            <a:r>
              <a:rPr sz="1100" spc="-30" dirty="0">
                <a:latin typeface="Tahoma"/>
                <a:cs typeface="Tahoma"/>
              </a:rPr>
              <a:t>contour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line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point.</a:t>
            </a:r>
            <a:endParaRPr sz="1100" dirty="0">
              <a:latin typeface="Tahoma"/>
              <a:cs typeface="Tahoma"/>
            </a:endParaRPr>
          </a:p>
          <a:p>
            <a:pPr marL="214629" marR="304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This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because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dot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product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gradient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∇</a:t>
            </a:r>
            <a:r>
              <a:rPr sz="1100" i="1" dirty="0">
                <a:latin typeface="Arial"/>
                <a:cs typeface="Arial"/>
              </a:rPr>
              <a:t>F</a:t>
            </a:r>
            <a:r>
              <a:rPr sz="1100" i="1" spc="110" dirty="0">
                <a:latin typeface="Arial"/>
                <a:cs typeface="Arial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small </a:t>
            </a:r>
            <a:r>
              <a:rPr sz="1100" spc="-40" dirty="0">
                <a:latin typeface="Tahoma"/>
                <a:cs typeface="Tahoma"/>
              </a:rPr>
              <a:t>displacement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i="1" spc="120" dirty="0">
                <a:latin typeface="Calibri"/>
                <a:cs typeface="Calibri"/>
              </a:rPr>
              <a:t>δ</a:t>
            </a:r>
            <a:r>
              <a:rPr sz="500" spc="120" dirty="0">
                <a:latin typeface="Georgia"/>
                <a:cs typeface="Georgia"/>
              </a:rPr>
              <a:t>x</a:t>
            </a:r>
            <a:r>
              <a:rPr sz="500" spc="285" dirty="0">
                <a:latin typeface="Georgia"/>
                <a:cs typeface="Georgia"/>
              </a:rPr>
              <a:t> </a:t>
            </a:r>
            <a:r>
              <a:rPr sz="1100" spc="-35" dirty="0">
                <a:latin typeface="Tahoma"/>
                <a:cs typeface="Tahoma"/>
              </a:rPr>
              <a:t>along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contour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line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gives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change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in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value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function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along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displacement</a:t>
            </a:r>
            <a:r>
              <a:rPr lang="en-IN" sz="1100" spc="-40" baseline="-25000" dirty="0">
                <a:latin typeface="Tahoma"/>
                <a:cs typeface="Tahoma"/>
              </a:rPr>
              <a:t> </a:t>
            </a:r>
            <a:r>
              <a:rPr lang="en-IN" sz="1100" spc="-50" dirty="0">
                <a:latin typeface="Tahoma"/>
                <a:cs typeface="Tahoma"/>
              </a:rPr>
              <a:t>x.</a:t>
            </a:r>
            <a:endParaRPr sz="1100" dirty="0">
              <a:latin typeface="Tahoma"/>
              <a:cs typeface="Tahoma"/>
            </a:endParaRPr>
          </a:p>
          <a:p>
            <a:pPr marL="215265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spc="-20" dirty="0">
                <a:latin typeface="Tahoma"/>
                <a:cs typeface="Tahoma"/>
              </a:rPr>
              <a:t>Since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function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remains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constant</a:t>
            </a:r>
            <a:r>
              <a:rPr sz="1100" spc="-35" dirty="0">
                <a:latin typeface="Tahoma"/>
                <a:cs typeface="Tahoma"/>
              </a:rPr>
              <a:t> along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contour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line,</a:t>
            </a:r>
            <a:endParaRPr sz="1100" dirty="0">
              <a:latin typeface="Tahoma"/>
              <a:cs typeface="Tahoma"/>
            </a:endParaRPr>
          </a:p>
          <a:p>
            <a:pPr marL="214629">
              <a:lnSpc>
                <a:spcPct val="100000"/>
              </a:lnSpc>
              <a:spcBef>
                <a:spcPts val="35"/>
              </a:spcBef>
            </a:pPr>
            <a:r>
              <a:rPr sz="1100" spc="80" dirty="0">
                <a:latin typeface="Lucida Sans Unicode"/>
                <a:cs typeface="Lucida Sans Unicode"/>
              </a:rPr>
              <a:t>∇</a:t>
            </a:r>
            <a:r>
              <a:rPr sz="1100" i="1" spc="80" dirty="0">
                <a:latin typeface="Arial"/>
                <a:cs typeface="Arial"/>
              </a:rPr>
              <a:t>F</a:t>
            </a:r>
            <a:r>
              <a:rPr sz="1100" i="1" spc="80" dirty="0">
                <a:latin typeface="Calibri"/>
                <a:cs typeface="Calibri"/>
              </a:rPr>
              <a:t>.</a:t>
            </a:r>
            <a:r>
              <a:rPr lang="en-IN" sz="500" i="1" spc="80" baseline="-25000" dirty="0">
                <a:latin typeface="Georgia"/>
                <a:cs typeface="Calibri"/>
              </a:rPr>
              <a:t> </a:t>
            </a:r>
            <a:r>
              <a:rPr lang="en-IN" sz="1100" dirty="0">
                <a:latin typeface="Tahoma"/>
                <a:cs typeface="Tahoma"/>
              </a:rPr>
              <a:t>x =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0</a:t>
            </a:r>
            <a:r>
              <a:rPr lang="en-IN" sz="1100" spc="-50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72527"/>
            <a:ext cx="159766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5" dirty="0"/>
              <a:t>Differential</a:t>
            </a:r>
            <a:r>
              <a:rPr spc="-10" dirty="0"/>
              <a:t> </a:t>
            </a:r>
            <a:r>
              <a:rPr spc="-40" dirty="0"/>
              <a:t>curvature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697114"/>
            <a:ext cx="3855085" cy="216090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66675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55" dirty="0">
                <a:latin typeface="Tahoma"/>
                <a:cs typeface="Tahoma"/>
              </a:rPr>
              <a:t>A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closer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look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contour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plot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for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elliptical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bowl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case </a:t>
            </a:r>
            <a:r>
              <a:rPr sz="1100" spc="-70" dirty="0">
                <a:latin typeface="Tahoma"/>
                <a:cs typeface="Tahoma"/>
              </a:rPr>
              <a:t>shows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100" spc="-35" dirty="0">
                <a:latin typeface="Tahoma"/>
                <a:cs typeface="Tahoma"/>
              </a:rPr>
              <a:t>-</a:t>
            </a:r>
            <a:r>
              <a:rPr sz="1100" spc="-30" dirty="0">
                <a:latin typeface="Tahoma"/>
                <a:cs typeface="Tahoma"/>
              </a:rPr>
              <a:t>direction,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90" dirty="0">
                <a:latin typeface="Tahoma"/>
                <a:cs typeface="Tahoma"/>
              </a:rPr>
              <a:t>we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85" dirty="0">
                <a:latin typeface="Tahoma"/>
                <a:cs typeface="Tahoma"/>
              </a:rPr>
              <a:t>see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oscillatory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movement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as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each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step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95" dirty="0">
                <a:latin typeface="Tahoma"/>
                <a:cs typeface="Tahoma"/>
              </a:rPr>
              <a:t>we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correct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mistake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overshooting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made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in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previous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step.</a:t>
            </a:r>
            <a:r>
              <a:rPr sz="1100" spc="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gradient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component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along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  <a:p>
            <a:pPr marL="214629">
              <a:lnSpc>
                <a:spcPct val="100000"/>
              </a:lnSpc>
              <a:spcBef>
                <a:spcPts val="35"/>
              </a:spcBef>
            </a:pP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100" spc="-45" dirty="0">
                <a:latin typeface="Tahoma"/>
                <a:cs typeface="Tahoma"/>
              </a:rPr>
              <a:t>-</a:t>
            </a:r>
            <a:r>
              <a:rPr sz="1100" spc="-25" dirty="0">
                <a:latin typeface="Tahoma"/>
                <a:cs typeface="Tahoma"/>
              </a:rPr>
              <a:t>direction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more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than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component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along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x</a:t>
            </a:r>
            <a:r>
              <a:rPr sz="1100" i="1" spc="-210" dirty="0">
                <a:latin typeface="Arial"/>
                <a:cs typeface="Arial"/>
              </a:rPr>
              <a:t> </a:t>
            </a:r>
            <a:r>
              <a:rPr sz="1100" spc="-35" dirty="0">
                <a:latin typeface="Tahoma"/>
                <a:cs typeface="Tahoma"/>
              </a:rPr>
              <a:t>-</a:t>
            </a:r>
            <a:r>
              <a:rPr sz="1100" spc="-10" dirty="0">
                <a:latin typeface="Tahoma"/>
                <a:cs typeface="Tahoma"/>
              </a:rPr>
              <a:t>direction.</a:t>
            </a:r>
            <a:endParaRPr sz="1100">
              <a:latin typeface="Tahoma"/>
              <a:cs typeface="Tahoma"/>
            </a:endParaRPr>
          </a:p>
          <a:p>
            <a:pPr marL="214629" marR="56515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10" dirty="0">
                <a:latin typeface="Tahoma"/>
                <a:cs typeface="Tahoma"/>
              </a:rPr>
              <a:t>Along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x</a:t>
            </a:r>
            <a:r>
              <a:rPr sz="1100" i="1" spc="-210" dirty="0">
                <a:latin typeface="Arial"/>
                <a:cs typeface="Arial"/>
              </a:rPr>
              <a:t> </a:t>
            </a:r>
            <a:r>
              <a:rPr sz="1100" spc="-35" dirty="0">
                <a:latin typeface="Tahoma"/>
                <a:cs typeface="Tahoma"/>
              </a:rPr>
              <a:t>-</a:t>
            </a:r>
            <a:r>
              <a:rPr sz="1100" spc="-30" dirty="0">
                <a:latin typeface="Tahoma"/>
                <a:cs typeface="Tahoma"/>
              </a:rPr>
              <a:t>direction,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90" dirty="0">
                <a:latin typeface="Tahoma"/>
                <a:cs typeface="Tahoma"/>
              </a:rPr>
              <a:t>we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make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small </a:t>
            </a:r>
            <a:r>
              <a:rPr sz="1100" spc="-60" dirty="0">
                <a:latin typeface="Tahoma"/>
                <a:cs typeface="Tahoma"/>
              </a:rPr>
              <a:t>movements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towards</a:t>
            </a:r>
            <a:r>
              <a:rPr sz="1100" spc="-25" dirty="0">
                <a:latin typeface="Tahoma"/>
                <a:cs typeface="Tahoma"/>
              </a:rPr>
              <a:t> the </a:t>
            </a:r>
            <a:r>
              <a:rPr sz="1100" spc="-30" dirty="0">
                <a:latin typeface="Tahoma"/>
                <a:cs typeface="Tahoma"/>
              </a:rPr>
              <a:t>optimum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x</a:t>
            </a:r>
            <a:r>
              <a:rPr sz="1100" i="1" spc="-210" dirty="0">
                <a:latin typeface="Arial"/>
                <a:cs typeface="Arial"/>
              </a:rPr>
              <a:t> </a:t>
            </a:r>
            <a:r>
              <a:rPr sz="1100" spc="-40" dirty="0">
                <a:latin typeface="Tahoma"/>
                <a:cs typeface="Tahoma"/>
              </a:rPr>
              <a:t>-</a:t>
            </a:r>
            <a:r>
              <a:rPr sz="1100" spc="-25" dirty="0">
                <a:latin typeface="Tahoma"/>
                <a:cs typeface="Tahoma"/>
              </a:rPr>
              <a:t>value.</a:t>
            </a:r>
            <a:r>
              <a:rPr sz="1100" spc="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Overall,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after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many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training</a:t>
            </a:r>
            <a:r>
              <a:rPr sz="1100" spc="-40" dirty="0">
                <a:latin typeface="Tahoma"/>
                <a:cs typeface="Tahoma"/>
              </a:rPr>
              <a:t> steps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95" dirty="0">
                <a:latin typeface="Tahoma"/>
                <a:cs typeface="Tahoma"/>
              </a:rPr>
              <a:t>we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find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90" dirty="0">
                <a:latin typeface="Tahoma"/>
                <a:cs typeface="Tahoma"/>
              </a:rPr>
              <a:t>we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have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made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little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progress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optimum.</a:t>
            </a:r>
            <a:endParaRPr sz="1100">
              <a:latin typeface="Tahoma"/>
              <a:cs typeface="Tahoma"/>
            </a:endParaRPr>
          </a:p>
          <a:p>
            <a:pPr marL="214629" marR="8509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It</a:t>
            </a:r>
            <a:r>
              <a:rPr sz="1100" spc="-80" dirty="0">
                <a:latin typeface="Tahoma"/>
                <a:cs typeface="Tahoma"/>
              </a:rPr>
              <a:t> </a:t>
            </a:r>
            <a:r>
              <a:rPr sz="1100" spc="-70" dirty="0">
                <a:latin typeface="Tahoma"/>
                <a:cs typeface="Tahoma"/>
              </a:rPr>
              <a:t>needs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be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kept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mind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path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45" dirty="0">
                <a:latin typeface="Tahoma"/>
                <a:cs typeface="Tahoma"/>
              </a:rPr>
              <a:t> steepest descent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most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objective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functions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only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an</a:t>
            </a:r>
            <a:r>
              <a:rPr sz="1100" spc="-40" dirty="0">
                <a:latin typeface="Tahoma"/>
                <a:cs typeface="Tahoma"/>
              </a:rPr>
              <a:t> instantaneous </a:t>
            </a:r>
            <a:r>
              <a:rPr sz="1100" spc="-25" dirty="0">
                <a:latin typeface="Tahoma"/>
                <a:cs typeface="Tahoma"/>
              </a:rPr>
              <a:t>direction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best</a:t>
            </a:r>
            <a:r>
              <a:rPr sz="1100" spc="-45" dirty="0">
                <a:latin typeface="Tahoma"/>
                <a:cs typeface="Tahoma"/>
              </a:rPr>
              <a:t> improvement,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not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correct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direction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of </a:t>
            </a:r>
            <a:r>
              <a:rPr sz="1100" spc="-55" dirty="0">
                <a:latin typeface="Tahoma"/>
                <a:cs typeface="Tahoma"/>
              </a:rPr>
              <a:t>descent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longer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term.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0" dirty="0"/>
              <a:t>Revisiting</a:t>
            </a:r>
            <a:r>
              <a:rPr spc="-35" dirty="0"/>
              <a:t> </a:t>
            </a:r>
            <a:r>
              <a:rPr spc="-40" dirty="0"/>
              <a:t>feature</a:t>
            </a:r>
            <a:r>
              <a:rPr spc="-35" dirty="0"/>
              <a:t> </a:t>
            </a:r>
            <a:r>
              <a:rPr spc="-30" dirty="0"/>
              <a:t>normalization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678902"/>
            <a:ext cx="3864610" cy="13004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311785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We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show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how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address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in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some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measure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differential curvature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problem</a:t>
            </a:r>
            <a:r>
              <a:rPr sz="1100" spc="-35" dirty="0">
                <a:latin typeface="Tahoma"/>
                <a:cs typeface="Tahoma"/>
              </a:rPr>
              <a:t> by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feature </a:t>
            </a:r>
            <a:r>
              <a:rPr sz="1100" spc="-10" dirty="0">
                <a:latin typeface="Tahoma"/>
                <a:cs typeface="Tahoma"/>
              </a:rPr>
              <a:t>normalization.</a:t>
            </a:r>
            <a:endParaRPr sz="1100">
              <a:latin typeface="Tahoma"/>
              <a:cs typeface="Tahoma"/>
            </a:endParaRPr>
          </a:p>
          <a:p>
            <a:pPr marL="214629" marR="41910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35" dirty="0">
                <a:latin typeface="Tahoma"/>
                <a:cs typeface="Tahoma"/>
              </a:rPr>
              <a:t>Consider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following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toy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dataset,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where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two </a:t>
            </a:r>
            <a:r>
              <a:rPr sz="1100" spc="-10" dirty="0">
                <a:latin typeface="Tahoma"/>
                <a:cs typeface="Tahoma"/>
              </a:rPr>
              <a:t>input </a:t>
            </a:r>
            <a:r>
              <a:rPr sz="1100" spc="-25" dirty="0">
                <a:latin typeface="Tahoma"/>
                <a:cs typeface="Tahoma"/>
              </a:rPr>
              <a:t>attributes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are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200" spc="165" baseline="-10416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200" spc="157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,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output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attribute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100" spc="-50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214629" marR="304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We</a:t>
            </a:r>
            <a:r>
              <a:rPr sz="1100" spc="-7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intend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find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relationship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form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y</a:t>
            </a:r>
            <a:r>
              <a:rPr sz="1100" i="1" spc="6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8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1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i="1" spc="-20" dirty="0">
                <a:latin typeface="Arial"/>
                <a:cs typeface="Arial"/>
              </a:rPr>
              <a:t>w</a:t>
            </a:r>
            <a:r>
              <a:rPr sz="1200" spc="-30" baseline="-10416" dirty="0">
                <a:latin typeface="Tahoma"/>
                <a:cs typeface="Tahoma"/>
              </a:rPr>
              <a:t>2</a:t>
            </a:r>
            <a:r>
              <a:rPr sz="1100" i="1" spc="-20" dirty="0">
                <a:latin typeface="Arial"/>
                <a:cs typeface="Arial"/>
              </a:rPr>
              <a:t>x</a:t>
            </a:r>
            <a:r>
              <a:rPr sz="1200" spc="-30" baseline="-10416" dirty="0">
                <a:latin typeface="Tahoma"/>
                <a:cs typeface="Tahoma"/>
              </a:rPr>
              <a:t>2 </a:t>
            </a:r>
            <a:r>
              <a:rPr sz="1100" spc="-20" dirty="0">
                <a:latin typeface="Tahoma"/>
                <a:cs typeface="Tahoma"/>
              </a:rPr>
              <a:t>from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data.</a:t>
            </a:r>
            <a:r>
              <a:rPr sz="1100" spc="6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coefficients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200" spc="135" baseline="-10416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200" spc="142" baseline="-10416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are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found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using </a:t>
            </a:r>
            <a:r>
              <a:rPr sz="1100" spc="-35" dirty="0">
                <a:latin typeface="Tahoma"/>
                <a:cs typeface="Tahoma"/>
              </a:rPr>
              <a:t>gradient</a:t>
            </a:r>
            <a:r>
              <a:rPr sz="1100" spc="-50" dirty="0">
                <a:latin typeface="Tahoma"/>
                <a:cs typeface="Tahoma"/>
              </a:rPr>
              <a:t> descent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on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loss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function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computed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from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data.</a:t>
            </a:r>
            <a:endParaRPr sz="1100">
              <a:latin typeface="Tahoma"/>
              <a:cs typeface="Tahoma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876488" y="2091982"/>
          <a:ext cx="849630" cy="6965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8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1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05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6530"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sz="1100" i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1200" spc="-37" baseline="-10416" dirty="0">
                          <a:latin typeface="Tahoma"/>
                          <a:cs typeface="Tahoma"/>
                        </a:rPr>
                        <a:t>1</a:t>
                      </a:r>
                      <a:endParaRPr sz="1200" baseline="-10416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sz="1100" i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1200" spc="-37" baseline="-10416" dirty="0">
                          <a:latin typeface="Tahoma"/>
                          <a:cs typeface="Tahoma"/>
                        </a:rPr>
                        <a:t>2</a:t>
                      </a:r>
                      <a:endParaRPr sz="1200" baseline="-10416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6985" algn="ctr">
                        <a:lnSpc>
                          <a:spcPts val="1190"/>
                        </a:lnSpc>
                      </a:pPr>
                      <a:r>
                        <a:rPr sz="1100" i="1" spc="-50" dirty="0">
                          <a:latin typeface="Arial"/>
                          <a:cs typeface="Arial"/>
                        </a:rPr>
                        <a:t>y</a:t>
                      </a:r>
                      <a:endParaRPr sz="11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0.1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25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sz="1100" spc="-50" dirty="0">
                          <a:latin typeface="Tahoma"/>
                          <a:cs typeface="Tahoma"/>
                        </a:rPr>
                        <a:t>7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0.8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10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50" dirty="0">
                          <a:latin typeface="Tahoma"/>
                          <a:cs typeface="Tahoma"/>
                        </a:rPr>
                        <a:t>1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0.4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10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50" dirty="0">
                          <a:latin typeface="Tahoma"/>
                          <a:cs typeface="Tahoma"/>
                        </a:rPr>
                        <a:t>4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337964_57260_lecture-10-1_2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8"/>
            <a:ext cx="4610100" cy="345757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0" dirty="0"/>
              <a:t>Revisiting</a:t>
            </a:r>
            <a:r>
              <a:rPr spc="-35" dirty="0"/>
              <a:t> </a:t>
            </a:r>
            <a:r>
              <a:rPr spc="-40" dirty="0"/>
              <a:t>feature</a:t>
            </a:r>
            <a:r>
              <a:rPr spc="-35" dirty="0"/>
              <a:t> </a:t>
            </a:r>
            <a:r>
              <a:rPr spc="-30" dirty="0"/>
              <a:t>normalization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09257" y="933779"/>
            <a:ext cx="4209415" cy="156119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27329" indent="-177165">
              <a:lnSpc>
                <a:spcPct val="100000"/>
              </a:lnSpc>
              <a:spcBef>
                <a:spcPts val="90"/>
              </a:spcBef>
              <a:buClr>
                <a:srgbClr val="3333B2"/>
              </a:buClr>
              <a:buFont typeface="Lucida Sans Unicode"/>
              <a:buChar char="►"/>
              <a:tabLst>
                <a:tab pos="227329" algn="l"/>
              </a:tabLst>
            </a:pPr>
            <a:r>
              <a:rPr sz="1100" spc="-25" dirty="0">
                <a:latin typeface="Tahoma"/>
                <a:cs typeface="Tahoma"/>
              </a:rPr>
              <a:t>Loss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function:</a:t>
            </a:r>
            <a:endParaRPr sz="1100" dirty="0">
              <a:latin typeface="Tahoma"/>
              <a:cs typeface="Tahoma"/>
            </a:endParaRPr>
          </a:p>
          <a:p>
            <a:pPr marL="227329">
              <a:lnSpc>
                <a:spcPct val="100000"/>
              </a:lnSpc>
              <a:spcBef>
                <a:spcPts val="1130"/>
              </a:spcBef>
            </a:pPr>
            <a:r>
              <a:rPr sz="1100" i="1" spc="155" dirty="0">
                <a:latin typeface="Arial"/>
                <a:cs typeface="Arial"/>
              </a:rPr>
              <a:t>J</a:t>
            </a:r>
            <a:r>
              <a:rPr lang="en-IN" sz="1100" i="1" spc="155" dirty="0">
                <a:latin typeface="Tahoma"/>
                <a:cs typeface="Tahoma"/>
              </a:rPr>
              <a:t>(</a:t>
            </a:r>
            <a:r>
              <a:rPr lang="en-IN" sz="1100" dirty="0">
                <a:latin typeface="Tahoma"/>
                <a:cs typeface="Tahoma"/>
              </a:rPr>
              <a:t>w)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(0</a:t>
            </a:r>
            <a:r>
              <a:rPr sz="1100" i="1" spc="-10" dirty="0">
                <a:latin typeface="Calibri"/>
                <a:cs typeface="Calibri"/>
              </a:rPr>
              <a:t>.</a:t>
            </a:r>
            <a:r>
              <a:rPr sz="1100" spc="-10" dirty="0">
                <a:latin typeface="Tahoma"/>
                <a:cs typeface="Tahoma"/>
              </a:rPr>
              <a:t>1</a:t>
            </a:r>
            <a:r>
              <a:rPr sz="1100" i="1" spc="-10" dirty="0">
                <a:latin typeface="Arial"/>
                <a:cs typeface="Arial"/>
              </a:rPr>
              <a:t>w</a:t>
            </a:r>
            <a:r>
              <a:rPr sz="1200" spc="-15" baseline="-10416" dirty="0">
                <a:latin typeface="Tahoma"/>
                <a:cs typeface="Tahoma"/>
              </a:rPr>
              <a:t>1</a:t>
            </a:r>
            <a:r>
              <a:rPr sz="1100" spc="-10" dirty="0">
                <a:latin typeface="Tahoma"/>
                <a:cs typeface="Tahoma"/>
              </a:rPr>
              <a:t>+25</a:t>
            </a:r>
            <a:r>
              <a:rPr sz="1100" i="1" spc="-10" dirty="0">
                <a:latin typeface="Arial"/>
                <a:cs typeface="Arial"/>
              </a:rPr>
              <a:t>w</a:t>
            </a:r>
            <a:r>
              <a:rPr sz="1200" spc="-15" baseline="-10416" dirty="0">
                <a:latin typeface="Tahoma"/>
                <a:cs typeface="Tahoma"/>
              </a:rPr>
              <a:t>2</a:t>
            </a:r>
            <a:r>
              <a:rPr sz="1100" spc="-10" dirty="0">
                <a:latin typeface="Lucida Sans Unicode"/>
                <a:cs typeface="Lucida Sans Unicode"/>
              </a:rPr>
              <a:t>−</a:t>
            </a:r>
            <a:r>
              <a:rPr sz="1100" spc="-10" dirty="0">
                <a:latin typeface="Tahoma"/>
                <a:cs typeface="Tahoma"/>
              </a:rPr>
              <a:t>7)</a:t>
            </a:r>
            <a:r>
              <a:rPr sz="1200" spc="-15" baseline="31250" dirty="0">
                <a:latin typeface="Tahoma"/>
                <a:cs typeface="Tahoma"/>
              </a:rPr>
              <a:t>2</a:t>
            </a:r>
            <a:r>
              <a:rPr sz="1100" spc="-10" dirty="0">
                <a:latin typeface="Tahoma"/>
                <a:cs typeface="Tahoma"/>
              </a:rPr>
              <a:t>+(0</a:t>
            </a:r>
            <a:r>
              <a:rPr sz="1100" i="1" spc="-10" dirty="0">
                <a:latin typeface="Calibri"/>
                <a:cs typeface="Calibri"/>
              </a:rPr>
              <a:t>.</a:t>
            </a:r>
            <a:r>
              <a:rPr sz="1100" spc="-10" dirty="0">
                <a:latin typeface="Tahoma"/>
                <a:cs typeface="Tahoma"/>
              </a:rPr>
              <a:t>8</a:t>
            </a:r>
            <a:r>
              <a:rPr sz="1100" i="1" spc="-10" dirty="0">
                <a:latin typeface="Arial"/>
                <a:cs typeface="Arial"/>
              </a:rPr>
              <a:t>w</a:t>
            </a:r>
            <a:r>
              <a:rPr sz="1200" spc="-15" baseline="-10416" dirty="0">
                <a:latin typeface="Tahoma"/>
                <a:cs typeface="Tahoma"/>
              </a:rPr>
              <a:t>1</a:t>
            </a:r>
            <a:r>
              <a:rPr sz="1100" spc="-10" dirty="0">
                <a:latin typeface="Tahoma"/>
                <a:cs typeface="Tahoma"/>
              </a:rPr>
              <a:t>+10</a:t>
            </a:r>
            <a:r>
              <a:rPr sz="1100" i="1" spc="-10" dirty="0">
                <a:latin typeface="Arial"/>
                <a:cs typeface="Arial"/>
              </a:rPr>
              <a:t>w</a:t>
            </a:r>
            <a:r>
              <a:rPr sz="1200" spc="-15" baseline="-10416" dirty="0">
                <a:latin typeface="Tahoma"/>
                <a:cs typeface="Tahoma"/>
              </a:rPr>
              <a:t>2</a:t>
            </a:r>
            <a:r>
              <a:rPr sz="1100" spc="-10" dirty="0">
                <a:latin typeface="Lucida Sans Unicode"/>
                <a:cs typeface="Lucida Sans Unicode"/>
              </a:rPr>
              <a:t>−</a:t>
            </a:r>
            <a:r>
              <a:rPr sz="1100" spc="-10" dirty="0">
                <a:latin typeface="Tahoma"/>
                <a:cs typeface="Tahoma"/>
              </a:rPr>
              <a:t>1)</a:t>
            </a:r>
            <a:r>
              <a:rPr sz="1200" spc="-15" baseline="31250" dirty="0">
                <a:latin typeface="Tahoma"/>
                <a:cs typeface="Tahoma"/>
              </a:rPr>
              <a:t>2</a:t>
            </a:r>
            <a:r>
              <a:rPr sz="1100" spc="-10" dirty="0">
                <a:latin typeface="Tahoma"/>
                <a:cs typeface="Tahoma"/>
              </a:rPr>
              <a:t>+(0</a:t>
            </a:r>
            <a:r>
              <a:rPr sz="1100" i="1" spc="-10" dirty="0">
                <a:latin typeface="Calibri"/>
                <a:cs typeface="Calibri"/>
              </a:rPr>
              <a:t>.</a:t>
            </a:r>
            <a:r>
              <a:rPr sz="1100" spc="-10" dirty="0">
                <a:latin typeface="Tahoma"/>
                <a:cs typeface="Tahoma"/>
              </a:rPr>
              <a:t>4</a:t>
            </a:r>
            <a:r>
              <a:rPr sz="1100" i="1" spc="-10" dirty="0">
                <a:latin typeface="Arial"/>
                <a:cs typeface="Arial"/>
              </a:rPr>
              <a:t>w</a:t>
            </a:r>
            <a:r>
              <a:rPr sz="1200" spc="-15" baseline="-10416" dirty="0">
                <a:latin typeface="Tahoma"/>
                <a:cs typeface="Tahoma"/>
              </a:rPr>
              <a:t>1</a:t>
            </a:r>
            <a:r>
              <a:rPr sz="1100" spc="-10" dirty="0">
                <a:latin typeface="Tahoma"/>
                <a:cs typeface="Tahoma"/>
              </a:rPr>
              <a:t>+10</a:t>
            </a:r>
            <a:r>
              <a:rPr sz="1100" i="1" spc="-10" dirty="0">
                <a:latin typeface="Arial"/>
                <a:cs typeface="Arial"/>
              </a:rPr>
              <a:t>w</a:t>
            </a:r>
            <a:r>
              <a:rPr sz="1200" spc="-15" baseline="-10416" dirty="0">
                <a:latin typeface="Tahoma"/>
                <a:cs typeface="Tahoma"/>
              </a:rPr>
              <a:t>2</a:t>
            </a:r>
            <a:r>
              <a:rPr sz="1100" spc="-10" dirty="0">
                <a:latin typeface="Lucida Sans Unicode"/>
                <a:cs typeface="Lucida Sans Unicode"/>
              </a:rPr>
              <a:t>−</a:t>
            </a:r>
            <a:r>
              <a:rPr sz="1100" spc="-10" dirty="0">
                <a:latin typeface="Tahoma"/>
                <a:cs typeface="Tahoma"/>
              </a:rPr>
              <a:t>4)</a:t>
            </a:r>
            <a:r>
              <a:rPr sz="1200" spc="-15" baseline="31250" dirty="0">
                <a:latin typeface="Tahoma"/>
                <a:cs typeface="Tahoma"/>
              </a:rPr>
              <a:t>2</a:t>
            </a:r>
            <a:endParaRPr sz="1200" baseline="31250" dirty="0">
              <a:latin typeface="Tahoma"/>
              <a:cs typeface="Tahoma"/>
            </a:endParaRPr>
          </a:p>
          <a:p>
            <a:pPr marL="227965" indent="-177165">
              <a:lnSpc>
                <a:spcPct val="100000"/>
              </a:lnSpc>
              <a:spcBef>
                <a:spcPts val="1130"/>
              </a:spcBef>
              <a:buClr>
                <a:srgbClr val="3333B2"/>
              </a:buClr>
              <a:buFont typeface="Lucida Sans Unicode"/>
              <a:buChar char="►"/>
              <a:tabLst>
                <a:tab pos="227965" algn="l"/>
              </a:tabLst>
            </a:pPr>
            <a:r>
              <a:rPr sz="1100" spc="-25" dirty="0">
                <a:latin typeface="Tahoma"/>
                <a:cs typeface="Tahoma"/>
              </a:rPr>
              <a:t>Objective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function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35" dirty="0">
                <a:latin typeface="Tahoma"/>
                <a:cs typeface="Tahoma"/>
              </a:rPr>
              <a:t> much </a:t>
            </a:r>
            <a:r>
              <a:rPr sz="1100" spc="-60" dirty="0">
                <a:latin typeface="Tahoma"/>
                <a:cs typeface="Tahoma"/>
              </a:rPr>
              <a:t>more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sensitive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200" spc="150" baseline="-10416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than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w</a:t>
            </a:r>
            <a:r>
              <a:rPr sz="1200" spc="-37" baseline="-10416" dirty="0">
                <a:latin typeface="Tahoma"/>
                <a:cs typeface="Tahoma"/>
              </a:rPr>
              <a:t>1</a:t>
            </a:r>
            <a:endParaRPr sz="1200" baseline="-10416" dirty="0">
              <a:latin typeface="Tahoma"/>
              <a:cs typeface="Tahoma"/>
            </a:endParaRPr>
          </a:p>
          <a:p>
            <a:pPr marL="227329" marR="76835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27329" algn="l"/>
              </a:tabLst>
            </a:pPr>
            <a:r>
              <a:rPr sz="1100" spc="-10" dirty="0">
                <a:latin typeface="Tahoma"/>
                <a:cs typeface="Tahoma"/>
              </a:rPr>
              <a:t>One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way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get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around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this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issue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standardize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each </a:t>
            </a:r>
            <a:r>
              <a:rPr sz="1100" spc="-30" dirty="0">
                <a:latin typeface="Tahoma"/>
                <a:cs typeface="Tahoma"/>
              </a:rPr>
              <a:t>column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5" dirty="0">
                <a:latin typeface="Tahoma"/>
                <a:cs typeface="Tahoma"/>
              </a:rPr>
              <a:t> zero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mean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and </a:t>
            </a:r>
            <a:r>
              <a:rPr sz="1100" dirty="0">
                <a:latin typeface="Tahoma"/>
                <a:cs typeface="Tahoma"/>
              </a:rPr>
              <a:t>unit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variance</a:t>
            </a:r>
            <a:endParaRPr sz="1100" dirty="0">
              <a:latin typeface="Tahoma"/>
              <a:cs typeface="Tahoma"/>
            </a:endParaRPr>
          </a:p>
          <a:p>
            <a:pPr marL="227329" marR="782955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27329" algn="l"/>
              </a:tabLst>
            </a:pPr>
            <a:r>
              <a:rPr sz="1100" dirty="0">
                <a:latin typeface="Tahoma"/>
                <a:cs typeface="Tahoma"/>
              </a:rPr>
              <a:t>The</a:t>
            </a:r>
            <a:r>
              <a:rPr sz="1100" spc="-35" dirty="0">
                <a:latin typeface="Tahoma"/>
                <a:cs typeface="Tahoma"/>
              </a:rPr>
              <a:t> coefficients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for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200" spc="157" baseline="-10416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200" spc="157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will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become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much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more </a:t>
            </a:r>
            <a:r>
              <a:rPr sz="1100" spc="-25" dirty="0">
                <a:latin typeface="Tahoma"/>
                <a:cs typeface="Tahoma"/>
              </a:rPr>
              <a:t>similar,</a:t>
            </a:r>
            <a:r>
              <a:rPr sz="1100" spc="-35" dirty="0">
                <a:latin typeface="Tahoma"/>
                <a:cs typeface="Tahoma"/>
              </a:rPr>
              <a:t> and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differential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curvature </a:t>
            </a:r>
            <a:r>
              <a:rPr sz="1100" dirty="0">
                <a:latin typeface="Tahoma"/>
                <a:cs typeface="Tahoma"/>
              </a:rPr>
              <a:t>will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be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reduced.</a:t>
            </a:r>
            <a:endParaRPr sz="1100" dirty="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72527"/>
            <a:ext cx="192468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Constrained</a:t>
            </a:r>
            <a:r>
              <a:rPr spc="-25" dirty="0"/>
              <a:t> </a:t>
            </a:r>
            <a:r>
              <a:rPr spc="-10" dirty="0"/>
              <a:t>Optimization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96557" y="742848"/>
            <a:ext cx="3855720" cy="1869439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240665" indent="-177165">
              <a:lnSpc>
                <a:spcPct val="100000"/>
              </a:lnSpc>
              <a:spcBef>
                <a:spcPts val="285"/>
              </a:spcBef>
              <a:buClr>
                <a:srgbClr val="3333B2"/>
              </a:buClr>
              <a:buFont typeface="Lucida Sans Unicode"/>
              <a:buChar char="►"/>
              <a:tabLst>
                <a:tab pos="240665" algn="l"/>
              </a:tabLst>
            </a:pPr>
            <a:r>
              <a:rPr sz="1100" spc="-10" dirty="0">
                <a:latin typeface="Tahoma"/>
                <a:cs typeface="Tahoma"/>
              </a:rPr>
              <a:t>Optimization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problems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are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2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types</a:t>
            </a:r>
            <a:endParaRPr sz="1100">
              <a:latin typeface="Tahoma"/>
              <a:cs typeface="Tahoma"/>
            </a:endParaRPr>
          </a:p>
          <a:p>
            <a:pPr marL="516890" lvl="1" indent="-167005">
              <a:lnSpc>
                <a:spcPts val="1200"/>
              </a:lnSpc>
              <a:spcBef>
                <a:spcPts val="175"/>
              </a:spcBef>
              <a:buClr>
                <a:srgbClr val="3333B2"/>
              </a:buClr>
              <a:buAutoNum type="arabicPeriod"/>
              <a:tabLst>
                <a:tab pos="516890" algn="l"/>
              </a:tabLst>
            </a:pPr>
            <a:r>
              <a:rPr sz="1000" spc="-35" dirty="0">
                <a:latin typeface="Tahoma"/>
                <a:cs typeface="Tahoma"/>
              </a:rPr>
              <a:t>Unconstrained</a:t>
            </a:r>
            <a:r>
              <a:rPr sz="1000" spc="30" dirty="0">
                <a:latin typeface="Tahoma"/>
                <a:cs typeface="Tahoma"/>
              </a:rPr>
              <a:t> </a:t>
            </a:r>
            <a:r>
              <a:rPr sz="1000" spc="-10" dirty="0">
                <a:latin typeface="Tahoma"/>
                <a:cs typeface="Tahoma"/>
              </a:rPr>
              <a:t>Optimization</a:t>
            </a:r>
            <a:endParaRPr sz="1000">
              <a:latin typeface="Tahoma"/>
              <a:cs typeface="Tahoma"/>
            </a:endParaRPr>
          </a:p>
          <a:p>
            <a:pPr marL="516890" lvl="1" indent="-167005">
              <a:lnSpc>
                <a:spcPts val="1200"/>
              </a:lnSpc>
              <a:buClr>
                <a:srgbClr val="3333B2"/>
              </a:buClr>
              <a:buAutoNum type="arabicPeriod"/>
              <a:tabLst>
                <a:tab pos="516890" algn="l"/>
              </a:tabLst>
            </a:pPr>
            <a:r>
              <a:rPr sz="1000" spc="-30" dirty="0">
                <a:latin typeface="Tahoma"/>
                <a:cs typeface="Tahoma"/>
              </a:rPr>
              <a:t>Constrained</a:t>
            </a:r>
            <a:r>
              <a:rPr sz="1000" spc="-20" dirty="0">
                <a:latin typeface="Tahoma"/>
                <a:cs typeface="Tahoma"/>
              </a:rPr>
              <a:t> </a:t>
            </a:r>
            <a:r>
              <a:rPr sz="1000" spc="-10" dirty="0">
                <a:latin typeface="Tahoma"/>
                <a:cs typeface="Tahoma"/>
              </a:rPr>
              <a:t>Optimization</a:t>
            </a:r>
            <a:endParaRPr sz="1000">
              <a:latin typeface="Tahoma"/>
              <a:cs typeface="Tahoma"/>
            </a:endParaRPr>
          </a:p>
          <a:p>
            <a:pPr marL="240665" indent="-177165">
              <a:lnSpc>
                <a:spcPct val="100000"/>
              </a:lnSpc>
              <a:spcBef>
                <a:spcPts val="355"/>
              </a:spcBef>
              <a:buClr>
                <a:srgbClr val="3333B2"/>
              </a:buClr>
              <a:buFont typeface="Lucida Sans Unicode"/>
              <a:buChar char="►"/>
              <a:tabLst>
                <a:tab pos="240665" algn="l"/>
              </a:tabLst>
            </a:pPr>
            <a:r>
              <a:rPr sz="1100" dirty="0">
                <a:latin typeface="Tahoma"/>
                <a:cs typeface="Tahoma"/>
              </a:rPr>
              <a:t>We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discussed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algorithms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solve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unconstrained</a:t>
            </a:r>
            <a:r>
              <a:rPr sz="1100" spc="-10" dirty="0">
                <a:latin typeface="Tahoma"/>
                <a:cs typeface="Tahoma"/>
              </a:rPr>
              <a:t> optimization</a:t>
            </a:r>
            <a:endParaRPr sz="1100">
              <a:latin typeface="Tahoma"/>
              <a:cs typeface="Tahoma"/>
            </a:endParaRPr>
          </a:p>
          <a:p>
            <a:pPr marL="240029" marR="558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40029" algn="l"/>
              </a:tabLst>
            </a:pPr>
            <a:r>
              <a:rPr sz="1100" spc="-20" dirty="0">
                <a:latin typeface="Tahoma"/>
                <a:cs typeface="Tahoma"/>
              </a:rPr>
              <a:t>How</a:t>
            </a:r>
            <a:r>
              <a:rPr sz="1100" spc="-7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do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95" dirty="0">
                <a:latin typeface="Tahoma"/>
                <a:cs typeface="Tahoma"/>
              </a:rPr>
              <a:t>we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find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solution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optimization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problem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with </a:t>
            </a:r>
            <a:r>
              <a:rPr sz="1100" spc="-10" dirty="0">
                <a:latin typeface="Tahoma"/>
                <a:cs typeface="Tahoma"/>
              </a:rPr>
              <a:t>constraints?</a:t>
            </a:r>
            <a:endParaRPr sz="1100">
              <a:latin typeface="Tahoma"/>
              <a:cs typeface="Tahoma"/>
            </a:endParaRPr>
          </a:p>
          <a:p>
            <a:pPr marL="240665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Font typeface="Lucida Sans Unicode"/>
              <a:buChar char="►"/>
              <a:tabLst>
                <a:tab pos="240665" algn="l"/>
              </a:tabLst>
            </a:pPr>
            <a:r>
              <a:rPr sz="1100" spc="-35" dirty="0">
                <a:latin typeface="Tahoma"/>
                <a:cs typeface="Tahoma"/>
              </a:rPr>
              <a:t>Example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constrained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optimization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problem</a:t>
            </a:r>
            <a:endParaRPr sz="1100">
              <a:latin typeface="Tahoma"/>
              <a:cs typeface="Tahoma"/>
            </a:endParaRPr>
          </a:p>
          <a:p>
            <a:pPr marL="1091565">
              <a:lnSpc>
                <a:spcPct val="100000"/>
              </a:lnSpc>
              <a:spcBef>
                <a:spcPts val="1130"/>
              </a:spcBef>
              <a:tabLst>
                <a:tab pos="1978660" algn="l"/>
              </a:tabLst>
            </a:pPr>
            <a:r>
              <a:rPr sz="1100" i="1" spc="-10" dirty="0">
                <a:latin typeface="Arial"/>
                <a:cs typeface="Arial"/>
              </a:rPr>
              <a:t>maximize</a:t>
            </a:r>
            <a:r>
              <a:rPr sz="1100" i="1" dirty="0">
                <a:latin typeface="Arial"/>
                <a:cs typeface="Arial"/>
              </a:rPr>
              <a:t>	f</a:t>
            </a:r>
            <a:r>
              <a:rPr sz="1100" i="1" spc="-45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(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50" dirty="0">
                <a:latin typeface="Calibri"/>
                <a:cs typeface="Calibri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75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) =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x</a:t>
            </a:r>
            <a:r>
              <a:rPr sz="1100" i="1" spc="-200" dirty="0">
                <a:latin typeface="Arial"/>
                <a:cs typeface="Arial"/>
              </a:rPr>
              <a:t> </a:t>
            </a:r>
            <a:r>
              <a:rPr sz="1200" spc="-37" baseline="27777" dirty="0">
                <a:latin typeface="Tahoma"/>
                <a:cs typeface="Tahoma"/>
              </a:rPr>
              <a:t>2</a:t>
            </a:r>
            <a:r>
              <a:rPr sz="1100" i="1" spc="-25" dirty="0">
                <a:latin typeface="Arial"/>
                <a:cs typeface="Arial"/>
              </a:rPr>
              <a:t>y</a:t>
            </a:r>
            <a:endParaRPr sz="1100">
              <a:latin typeface="Arial"/>
              <a:cs typeface="Arial"/>
            </a:endParaRPr>
          </a:p>
          <a:p>
            <a:pPr marL="1021715">
              <a:lnSpc>
                <a:spcPct val="100000"/>
              </a:lnSpc>
              <a:spcBef>
                <a:spcPts val="334"/>
              </a:spcBef>
              <a:tabLst>
                <a:tab pos="1765935" algn="l"/>
              </a:tabLst>
            </a:pPr>
            <a:r>
              <a:rPr sz="1100" spc="-40" dirty="0">
                <a:latin typeface="Tahoma"/>
                <a:cs typeface="Tahoma"/>
              </a:rPr>
              <a:t>subject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to</a:t>
            </a:r>
            <a:r>
              <a:rPr sz="1100" dirty="0">
                <a:latin typeface="Tahoma"/>
                <a:cs typeface="Tahoma"/>
              </a:rPr>
              <a:t>	</a:t>
            </a:r>
            <a:r>
              <a:rPr sz="1100" i="1" spc="-75" dirty="0">
                <a:latin typeface="Arial"/>
                <a:cs typeface="Arial"/>
              </a:rPr>
              <a:t>g</a:t>
            </a:r>
            <a:r>
              <a:rPr sz="1100" i="1" spc="-185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(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60" dirty="0">
                <a:latin typeface="Calibri"/>
                <a:cs typeface="Calibri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85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)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95" dirty="0">
                <a:latin typeface="Tahoma"/>
                <a:cs typeface="Tahoma"/>
              </a:rPr>
              <a:t>: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x</a:t>
            </a:r>
            <a:r>
              <a:rPr sz="1100" i="1" spc="-200" dirty="0">
                <a:latin typeface="Arial"/>
                <a:cs typeface="Arial"/>
              </a:rPr>
              <a:t> </a:t>
            </a:r>
            <a:r>
              <a:rPr sz="1200" baseline="27777" dirty="0">
                <a:latin typeface="Tahoma"/>
                <a:cs typeface="Tahoma"/>
              </a:rPr>
              <a:t>2</a:t>
            </a:r>
            <a:r>
              <a:rPr sz="1200" spc="82" baseline="27777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9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85" dirty="0">
                <a:latin typeface="Arial"/>
                <a:cs typeface="Arial"/>
              </a:rPr>
              <a:t> </a:t>
            </a:r>
            <a:r>
              <a:rPr sz="1200" baseline="27777" dirty="0">
                <a:latin typeface="Tahoma"/>
                <a:cs typeface="Tahoma"/>
              </a:rPr>
              <a:t>2</a:t>
            </a:r>
            <a:r>
              <a:rPr sz="1200" spc="179" baseline="27777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1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Constrained</a:t>
            </a:r>
            <a:r>
              <a:rPr spc="-45" dirty="0"/>
              <a:t> </a:t>
            </a:r>
            <a:r>
              <a:rPr spc="-10" dirty="0"/>
              <a:t>Optimization</a:t>
            </a:r>
            <a:r>
              <a:rPr spc="-45" dirty="0"/>
              <a:t> </a:t>
            </a:r>
            <a:r>
              <a:rPr dirty="0"/>
              <a:t>:</a:t>
            </a:r>
            <a:r>
              <a:rPr spc="85" dirty="0"/>
              <a:t> </a:t>
            </a:r>
            <a:r>
              <a:rPr spc="-50" dirty="0"/>
              <a:t>Lagrange</a:t>
            </a:r>
            <a:r>
              <a:rPr spc="-45" dirty="0"/>
              <a:t> </a:t>
            </a:r>
            <a:r>
              <a:rPr dirty="0"/>
              <a:t>Multiplier</a:t>
            </a:r>
            <a:r>
              <a:rPr spc="-45" dirty="0"/>
              <a:t> </a:t>
            </a:r>
            <a:r>
              <a:rPr spc="-10" dirty="0"/>
              <a:t>Method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421957" y="816519"/>
            <a:ext cx="3850640" cy="2236574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30480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35" dirty="0"/>
              <a:t>Constrained</a:t>
            </a:r>
            <a:r>
              <a:rPr sz="1100" spc="-10" dirty="0"/>
              <a:t> </a:t>
            </a:r>
            <a:r>
              <a:rPr sz="1100" spc="-30" dirty="0"/>
              <a:t>maximization</a:t>
            </a:r>
            <a:r>
              <a:rPr sz="1100" spc="-5" dirty="0"/>
              <a:t> </a:t>
            </a:r>
            <a:r>
              <a:rPr sz="1100" spc="-25" dirty="0"/>
              <a:t>(minimization)</a:t>
            </a:r>
            <a:r>
              <a:rPr sz="1100" spc="-5" dirty="0"/>
              <a:t> </a:t>
            </a:r>
            <a:r>
              <a:rPr sz="1100" spc="-50" dirty="0"/>
              <a:t>problem</a:t>
            </a:r>
            <a:r>
              <a:rPr sz="1100" spc="-5" dirty="0"/>
              <a:t> </a:t>
            </a:r>
            <a:r>
              <a:rPr sz="1100" dirty="0"/>
              <a:t>is</a:t>
            </a:r>
            <a:r>
              <a:rPr sz="1100" spc="-5" dirty="0"/>
              <a:t> </a:t>
            </a:r>
            <a:r>
              <a:rPr sz="1100" spc="-20" dirty="0"/>
              <a:t>rewritten </a:t>
            </a:r>
            <a:r>
              <a:rPr sz="1100" spc="-30" dirty="0"/>
              <a:t>as</a:t>
            </a:r>
            <a:r>
              <a:rPr sz="1100" spc="-40" dirty="0"/>
              <a:t> </a:t>
            </a:r>
            <a:r>
              <a:rPr sz="1100" dirty="0"/>
              <a:t>a</a:t>
            </a:r>
            <a:r>
              <a:rPr sz="1100" spc="-30" dirty="0"/>
              <a:t> </a:t>
            </a:r>
            <a:r>
              <a:rPr sz="1100" spc="-40" dirty="0"/>
              <a:t>Lagrange</a:t>
            </a:r>
            <a:r>
              <a:rPr sz="1100" spc="-30" dirty="0"/>
              <a:t> </a:t>
            </a:r>
            <a:r>
              <a:rPr sz="1100" spc="-25" dirty="0"/>
              <a:t>function</a:t>
            </a:r>
            <a:r>
              <a:rPr sz="1100" spc="-30" dirty="0"/>
              <a:t> </a:t>
            </a:r>
            <a:r>
              <a:rPr sz="1100" spc="-65" dirty="0"/>
              <a:t>whose</a:t>
            </a:r>
            <a:r>
              <a:rPr sz="1100" spc="-20" dirty="0"/>
              <a:t> optimal</a:t>
            </a:r>
            <a:r>
              <a:rPr sz="1100" spc="-30" dirty="0"/>
              <a:t> </a:t>
            </a:r>
            <a:r>
              <a:rPr sz="1100" dirty="0"/>
              <a:t>point</a:t>
            </a:r>
            <a:r>
              <a:rPr sz="1100" spc="-30" dirty="0"/>
              <a:t> </a:t>
            </a:r>
            <a:r>
              <a:rPr sz="1100" dirty="0"/>
              <a:t>is</a:t>
            </a:r>
            <a:r>
              <a:rPr sz="1100" spc="-35" dirty="0"/>
              <a:t> </a:t>
            </a:r>
            <a:r>
              <a:rPr sz="1100" dirty="0"/>
              <a:t>a</a:t>
            </a:r>
            <a:r>
              <a:rPr sz="1100" spc="-25" dirty="0"/>
              <a:t> </a:t>
            </a:r>
            <a:r>
              <a:rPr sz="1100" spc="-50" dirty="0"/>
              <a:t>saddle</a:t>
            </a:r>
            <a:r>
              <a:rPr sz="1100" spc="-30" dirty="0"/>
              <a:t> </a:t>
            </a:r>
            <a:r>
              <a:rPr sz="1100" spc="-10" dirty="0"/>
              <a:t>point,</a:t>
            </a:r>
            <a:endParaRPr sz="1100" dirty="0"/>
          </a:p>
          <a:p>
            <a:pPr marL="214629">
              <a:lnSpc>
                <a:spcPct val="100000"/>
              </a:lnSpc>
              <a:spcBef>
                <a:spcPts val="35"/>
              </a:spcBef>
            </a:pPr>
            <a:r>
              <a:rPr dirty="0"/>
              <a:t>i.e.</a:t>
            </a:r>
            <a:r>
              <a:rPr spc="30" dirty="0"/>
              <a:t> </a:t>
            </a:r>
            <a:r>
              <a:rPr dirty="0"/>
              <a:t>a</a:t>
            </a:r>
            <a:r>
              <a:rPr spc="-55" dirty="0"/>
              <a:t> </a:t>
            </a:r>
            <a:r>
              <a:rPr spc="-30" dirty="0"/>
              <a:t>global</a:t>
            </a:r>
            <a:r>
              <a:rPr spc="-50" dirty="0"/>
              <a:t> </a:t>
            </a:r>
            <a:r>
              <a:rPr spc="-40" dirty="0"/>
              <a:t>maximum</a:t>
            </a:r>
            <a:r>
              <a:rPr spc="-50" dirty="0"/>
              <a:t> </a:t>
            </a:r>
            <a:r>
              <a:rPr spc="-10" dirty="0"/>
              <a:t>(minimum)</a:t>
            </a:r>
          </a:p>
          <a:p>
            <a:pPr marL="214629" marR="64769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45" dirty="0"/>
              <a:t>Lagrange</a:t>
            </a:r>
            <a:r>
              <a:rPr sz="1100" spc="-25" dirty="0"/>
              <a:t> function </a:t>
            </a:r>
            <a:r>
              <a:rPr sz="1100" spc="-65" dirty="0"/>
              <a:t>use</a:t>
            </a:r>
            <a:r>
              <a:rPr sz="1100" spc="-25" dirty="0"/>
              <a:t> </a:t>
            </a:r>
            <a:r>
              <a:rPr sz="1100" spc="-45" dirty="0"/>
              <a:t>Lagrange</a:t>
            </a:r>
            <a:r>
              <a:rPr sz="1100" spc="-20" dirty="0"/>
              <a:t> </a:t>
            </a:r>
            <a:r>
              <a:rPr sz="1100" spc="-25" dirty="0"/>
              <a:t>multipliers</a:t>
            </a:r>
            <a:r>
              <a:rPr sz="1100" spc="-30" dirty="0"/>
              <a:t> </a:t>
            </a:r>
            <a:r>
              <a:rPr sz="1100" spc="-20" dirty="0"/>
              <a:t>as</a:t>
            </a:r>
            <a:r>
              <a:rPr sz="1100" spc="-25" dirty="0"/>
              <a:t> </a:t>
            </a:r>
            <a:r>
              <a:rPr sz="1100" dirty="0"/>
              <a:t>a</a:t>
            </a:r>
            <a:r>
              <a:rPr sz="1100" spc="-20" dirty="0"/>
              <a:t> </a:t>
            </a:r>
            <a:r>
              <a:rPr sz="1100" spc="-35" dirty="0"/>
              <a:t>strategy</a:t>
            </a:r>
            <a:r>
              <a:rPr sz="1100" spc="-30" dirty="0"/>
              <a:t> </a:t>
            </a:r>
            <a:r>
              <a:rPr sz="1100" spc="-25" dirty="0"/>
              <a:t>for finding</a:t>
            </a:r>
            <a:r>
              <a:rPr sz="1100" spc="-55" dirty="0"/>
              <a:t> </a:t>
            </a:r>
            <a:r>
              <a:rPr sz="1100" spc="-10" dirty="0"/>
              <a:t>the</a:t>
            </a:r>
            <a:r>
              <a:rPr sz="1100" spc="-45" dirty="0"/>
              <a:t> </a:t>
            </a:r>
            <a:r>
              <a:rPr sz="1100" dirty="0"/>
              <a:t>local</a:t>
            </a:r>
            <a:r>
              <a:rPr sz="1100" spc="-45" dirty="0"/>
              <a:t> </a:t>
            </a:r>
            <a:r>
              <a:rPr sz="1100" spc="-35" dirty="0"/>
              <a:t>maxima</a:t>
            </a:r>
            <a:r>
              <a:rPr sz="1100" spc="-45" dirty="0"/>
              <a:t> </a:t>
            </a:r>
            <a:r>
              <a:rPr sz="1100" spc="-35" dirty="0"/>
              <a:t>and</a:t>
            </a:r>
            <a:r>
              <a:rPr sz="1100" spc="-50" dirty="0"/>
              <a:t> </a:t>
            </a:r>
            <a:r>
              <a:rPr sz="1100" spc="-25" dirty="0"/>
              <a:t>minima</a:t>
            </a:r>
            <a:r>
              <a:rPr sz="1100" spc="-45" dirty="0"/>
              <a:t> </a:t>
            </a:r>
            <a:r>
              <a:rPr sz="1100" dirty="0"/>
              <a:t>of</a:t>
            </a:r>
            <a:r>
              <a:rPr sz="1100" spc="-45" dirty="0"/>
              <a:t> </a:t>
            </a:r>
            <a:r>
              <a:rPr sz="1100" dirty="0"/>
              <a:t>a</a:t>
            </a:r>
            <a:r>
              <a:rPr sz="1100" spc="-45" dirty="0"/>
              <a:t> </a:t>
            </a:r>
            <a:r>
              <a:rPr sz="1100" spc="-25" dirty="0"/>
              <a:t>function</a:t>
            </a:r>
            <a:r>
              <a:rPr sz="1100" spc="-50" dirty="0"/>
              <a:t> </a:t>
            </a:r>
            <a:r>
              <a:rPr sz="1100" spc="-35" dirty="0"/>
              <a:t>subject</a:t>
            </a:r>
            <a:r>
              <a:rPr sz="1100" spc="-45" dirty="0"/>
              <a:t> </a:t>
            </a:r>
            <a:r>
              <a:rPr sz="1100" spc="-25" dirty="0"/>
              <a:t>to </a:t>
            </a:r>
            <a:r>
              <a:rPr sz="1100" spc="-10" dirty="0"/>
              <a:t>constraints</a:t>
            </a:r>
            <a:endParaRPr sz="1100" dirty="0"/>
          </a:p>
          <a:p>
            <a:pPr marL="214629" marR="33020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20" dirty="0"/>
              <a:t>Maximum</a:t>
            </a:r>
            <a:r>
              <a:rPr sz="1100" spc="-5" dirty="0"/>
              <a:t> </a:t>
            </a:r>
            <a:r>
              <a:rPr sz="1100" dirty="0"/>
              <a:t>of</a:t>
            </a:r>
            <a:r>
              <a:rPr sz="1100" spc="10" dirty="0"/>
              <a:t> </a:t>
            </a:r>
            <a:r>
              <a:rPr sz="1100" i="1" dirty="0">
                <a:latin typeface="Arial"/>
                <a:cs typeface="Arial"/>
              </a:rPr>
              <a:t>f</a:t>
            </a:r>
            <a:r>
              <a:rPr sz="1100" i="1" spc="-75" dirty="0">
                <a:latin typeface="Arial"/>
                <a:cs typeface="Arial"/>
              </a:rPr>
              <a:t> </a:t>
            </a:r>
            <a:r>
              <a:rPr sz="1100" dirty="0"/>
              <a:t>(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100" dirty="0"/>
              <a:t>)</a:t>
            </a:r>
            <a:r>
              <a:rPr sz="1100" spc="15" dirty="0"/>
              <a:t> </a:t>
            </a:r>
            <a:r>
              <a:rPr sz="1100" spc="-50" dirty="0"/>
              <a:t>under</a:t>
            </a:r>
            <a:r>
              <a:rPr sz="1100" spc="10" dirty="0"/>
              <a:t> </a:t>
            </a:r>
            <a:r>
              <a:rPr sz="1100" spc="-25" dirty="0"/>
              <a:t>constraint</a:t>
            </a:r>
            <a:r>
              <a:rPr sz="1100" spc="15" dirty="0"/>
              <a:t> </a:t>
            </a:r>
            <a:r>
              <a:rPr sz="1100" i="1" spc="-75" dirty="0">
                <a:latin typeface="Arial"/>
                <a:cs typeface="Arial"/>
              </a:rPr>
              <a:t>g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100" dirty="0"/>
              <a:t>(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100" dirty="0"/>
              <a:t>)</a:t>
            </a:r>
            <a:r>
              <a:rPr sz="1100" spc="10" dirty="0"/>
              <a:t> </a:t>
            </a:r>
            <a:r>
              <a:rPr sz="1100" dirty="0"/>
              <a:t>is</a:t>
            </a:r>
            <a:r>
              <a:rPr sz="1100" spc="10" dirty="0"/>
              <a:t> </a:t>
            </a:r>
            <a:r>
              <a:rPr sz="1100" spc="-35" dirty="0"/>
              <a:t>obtained </a:t>
            </a:r>
            <a:r>
              <a:rPr sz="1100" spc="-55" dirty="0"/>
              <a:t>when</a:t>
            </a:r>
            <a:r>
              <a:rPr sz="1100" spc="-35" dirty="0"/>
              <a:t> </a:t>
            </a:r>
            <a:r>
              <a:rPr sz="1100" spc="-10" dirty="0"/>
              <a:t>their</a:t>
            </a:r>
            <a:r>
              <a:rPr sz="1100" spc="-50" dirty="0"/>
              <a:t> </a:t>
            </a:r>
            <a:r>
              <a:rPr sz="1100" spc="-40" dirty="0"/>
              <a:t>gradients </a:t>
            </a:r>
            <a:r>
              <a:rPr sz="1100" dirty="0"/>
              <a:t>point</a:t>
            </a:r>
            <a:r>
              <a:rPr sz="1100" spc="-40" dirty="0"/>
              <a:t> </a:t>
            </a:r>
            <a:r>
              <a:rPr sz="1100" dirty="0"/>
              <a:t>to</a:t>
            </a:r>
            <a:r>
              <a:rPr sz="1100" spc="-40" dirty="0"/>
              <a:t> </a:t>
            </a:r>
            <a:r>
              <a:rPr sz="1100" spc="-60" dirty="0"/>
              <a:t>same</a:t>
            </a:r>
            <a:r>
              <a:rPr sz="1100" spc="-30" dirty="0"/>
              <a:t> </a:t>
            </a:r>
            <a:r>
              <a:rPr sz="1100" spc="-10" dirty="0"/>
              <a:t>direction</a:t>
            </a:r>
            <a:endParaRPr sz="1100" dirty="0">
              <a:latin typeface="Arial"/>
              <a:cs typeface="Arial"/>
            </a:endParaRPr>
          </a:p>
          <a:p>
            <a:pPr marL="214629" marR="132715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40" dirty="0"/>
              <a:t>Introduce</a:t>
            </a:r>
            <a:r>
              <a:rPr sz="1100" spc="-30" dirty="0"/>
              <a:t> </a:t>
            </a:r>
            <a:r>
              <a:rPr sz="1100" dirty="0"/>
              <a:t>a</a:t>
            </a:r>
            <a:r>
              <a:rPr sz="1100" spc="-25" dirty="0"/>
              <a:t> </a:t>
            </a:r>
            <a:r>
              <a:rPr sz="1100" spc="-45" dirty="0"/>
              <a:t>Lagrange</a:t>
            </a:r>
            <a:r>
              <a:rPr sz="1100" spc="-25" dirty="0"/>
              <a:t> </a:t>
            </a:r>
            <a:r>
              <a:rPr sz="1100" spc="-20" dirty="0"/>
              <a:t>multiplier</a:t>
            </a:r>
            <a:r>
              <a:rPr sz="1100" spc="-25" dirty="0"/>
              <a:t> </a:t>
            </a:r>
            <a:r>
              <a:rPr sz="1100" i="1" spc="120" dirty="0">
                <a:latin typeface="Calibri"/>
                <a:cs typeface="Calibri"/>
              </a:rPr>
              <a:t>λ</a:t>
            </a:r>
            <a:r>
              <a:rPr sz="1100" i="1" spc="65" dirty="0">
                <a:latin typeface="Calibri"/>
                <a:cs typeface="Calibri"/>
              </a:rPr>
              <a:t> </a:t>
            </a:r>
            <a:r>
              <a:rPr sz="1100" spc="-20" dirty="0"/>
              <a:t>for</a:t>
            </a:r>
            <a:r>
              <a:rPr sz="1100" spc="-25" dirty="0"/>
              <a:t> </a:t>
            </a:r>
            <a:r>
              <a:rPr sz="1100" spc="-10" dirty="0"/>
              <a:t>the</a:t>
            </a:r>
            <a:r>
              <a:rPr sz="1100" spc="-25" dirty="0"/>
              <a:t> </a:t>
            </a:r>
            <a:r>
              <a:rPr sz="1100" spc="-30" dirty="0"/>
              <a:t>equality constraint Mathematically,</a:t>
            </a:r>
            <a:r>
              <a:rPr sz="1100" spc="70" dirty="0"/>
              <a:t> </a:t>
            </a:r>
            <a:r>
              <a:rPr sz="1100" spc="-25" dirty="0">
                <a:latin typeface="Lucida Sans Unicode"/>
                <a:cs typeface="Lucida Sans Unicode"/>
              </a:rPr>
              <a:t>∇</a:t>
            </a:r>
            <a:r>
              <a:rPr sz="1100" i="1" spc="-25" dirty="0">
                <a:latin typeface="Arial"/>
                <a:cs typeface="Arial"/>
              </a:rPr>
              <a:t>f</a:t>
            </a:r>
            <a:r>
              <a:rPr sz="1100" i="1" spc="-40" dirty="0">
                <a:latin typeface="Arial"/>
                <a:cs typeface="Arial"/>
              </a:rPr>
              <a:t> </a:t>
            </a:r>
            <a:r>
              <a:rPr sz="1100" dirty="0"/>
              <a:t>(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45" dirty="0">
                <a:latin typeface="Calibri"/>
                <a:cs typeface="Calibri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75" dirty="0">
                <a:latin typeface="Arial"/>
                <a:cs typeface="Arial"/>
              </a:rPr>
              <a:t> </a:t>
            </a:r>
            <a:r>
              <a:rPr sz="1100" dirty="0"/>
              <a:t>) =</a:t>
            </a:r>
            <a:r>
              <a:rPr sz="1100" spc="-5" dirty="0"/>
              <a:t> </a:t>
            </a:r>
            <a:r>
              <a:rPr sz="1100" i="1" spc="-10" dirty="0">
                <a:latin typeface="Calibri"/>
                <a:cs typeface="Calibri"/>
              </a:rPr>
              <a:t>λ</a:t>
            </a:r>
            <a:r>
              <a:rPr sz="1100" spc="-10" dirty="0">
                <a:latin typeface="Lucida Sans Unicode"/>
                <a:cs typeface="Lucida Sans Unicode"/>
              </a:rPr>
              <a:t>∇</a:t>
            </a:r>
            <a:r>
              <a:rPr sz="1100" i="1" spc="-10" dirty="0">
                <a:latin typeface="Arial"/>
                <a:cs typeface="Arial"/>
              </a:rPr>
              <a:t>g</a:t>
            </a:r>
            <a:r>
              <a:rPr sz="1100" i="1" spc="-180" dirty="0">
                <a:latin typeface="Arial"/>
                <a:cs typeface="Arial"/>
              </a:rPr>
              <a:t> </a:t>
            </a:r>
            <a:r>
              <a:rPr sz="1100" dirty="0"/>
              <a:t>(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45" dirty="0">
                <a:latin typeface="Calibri"/>
                <a:cs typeface="Calibri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75" dirty="0">
                <a:latin typeface="Arial"/>
                <a:cs typeface="Arial"/>
              </a:rPr>
              <a:t> </a:t>
            </a:r>
            <a:r>
              <a:rPr sz="1100" spc="-50" dirty="0"/>
              <a:t>)</a:t>
            </a:r>
            <a:endParaRPr lang="en-IN" sz="1100" spc="-50" dirty="0"/>
          </a:p>
          <a:p>
            <a:pPr marL="214629" marR="132715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lang="en-IN" spc="-50" dirty="0">
                <a:latin typeface="Arial"/>
                <a:cs typeface="Arial"/>
              </a:rPr>
              <a:t>The motivation for Lagrange Multipliers is given in the following slide.</a:t>
            </a:r>
            <a:endParaRPr sz="11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661427"/>
      </p:ext>
    </p:extLst>
  </p:cSld>
  <p:clrMapOvr>
    <a:masterClrMapping/>
  </p:clrMapOvr>
  <p:transition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241" y="1004294"/>
            <a:ext cx="1794183" cy="196041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Lagrange Multipliers (Motivation)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52650" y="1039745"/>
            <a:ext cx="2286000" cy="651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61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Consider the following optimization Problem: Find the points closest to the origin that lies  on the hyperbolic cylinder x</a:t>
            </a:r>
            <a:r>
              <a:rPr kumimoji="0" lang="en-US" sz="908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2 </a:t>
            </a:r>
            <a:r>
              <a:rPr kumimoji="0" lang="en-US" sz="90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– z</a:t>
            </a:r>
            <a:r>
              <a:rPr kumimoji="0" lang="en-US" sz="908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2</a:t>
            </a:r>
            <a:r>
              <a:rPr kumimoji="0" lang="en-US" sz="90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= 1.</a:t>
            </a:r>
          </a:p>
          <a:p>
            <a:pPr marL="0" marR="0" lvl="0" indent="0" algn="l" defTabSz="461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50648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4EEB-C43A-6C77-8162-5A3A1CA46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300" y="72527"/>
            <a:ext cx="4195445" cy="215444"/>
          </a:xfrm>
        </p:spPr>
        <p:txBody>
          <a:bodyPr/>
          <a:lstStyle/>
          <a:p>
            <a:r>
              <a:rPr lang="en-IN" dirty="0"/>
              <a:t>Motivation for Lagrange Multipliers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62731-BE35-066D-E96F-03F590922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7650" y="739775"/>
            <a:ext cx="4046808" cy="238760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6DD57D-76CE-8C57-D96D-444B97E34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02" y="790031"/>
            <a:ext cx="3885944" cy="815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A2E8BF-47C2-D200-B597-383C8ED2A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5" y="1605740"/>
            <a:ext cx="3448050" cy="84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8756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lum bright="-20000" contrast="20000"/>
          </a:blip>
          <a:stretch>
            <a:fillRect/>
          </a:stretch>
        </p:blipFill>
        <p:spPr>
          <a:xfrm>
            <a:off x="171111" y="1185815"/>
            <a:ext cx="2058086" cy="159737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Lagrange Multipliers (Motivation)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29197" y="1273175"/>
            <a:ext cx="2043455" cy="1629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461040" rtl="0"/>
            <a:r>
              <a:rPr lang="en-US" sz="908" kern="1200" dirty="0">
                <a:solidFill>
                  <a:prstClr val="black"/>
                </a:solidFill>
                <a:latin typeface="Tw Cen MT"/>
                <a:ea typeface="+mn-ea"/>
                <a:cs typeface="+mn-cs"/>
              </a:rPr>
              <a:t>Do you observe that at the extreme points the sphere and the hyperbolic cylinder have the common tangents?</a:t>
            </a:r>
          </a:p>
          <a:p>
            <a:pPr algn="l" defTabSz="461040" rtl="0"/>
            <a:endParaRPr lang="en-US" sz="908" kern="1200" dirty="0">
              <a:solidFill>
                <a:prstClr val="black"/>
              </a:solidFill>
              <a:latin typeface="Tw Cen MT"/>
              <a:ea typeface="+mn-ea"/>
              <a:cs typeface="+mn-cs"/>
            </a:endParaRPr>
          </a:p>
          <a:p>
            <a:pPr algn="l" defTabSz="461040" rtl="0"/>
            <a:r>
              <a:rPr lang="en-US" sz="908" kern="1200" dirty="0" err="1">
                <a:solidFill>
                  <a:prstClr val="black"/>
                </a:solidFill>
                <a:latin typeface="Tw Cen MT"/>
                <a:ea typeface="+mn-ea"/>
                <a:cs typeface="+mn-cs"/>
              </a:rPr>
              <a:t>Srprisingly</a:t>
            </a:r>
            <a:r>
              <a:rPr lang="en-US" sz="908" kern="1200" dirty="0">
                <a:solidFill>
                  <a:prstClr val="black"/>
                </a:solidFill>
                <a:latin typeface="Tw Cen MT"/>
                <a:ea typeface="+mn-ea"/>
                <a:cs typeface="+mn-cs"/>
              </a:rPr>
              <a:t> this statement is true in general for any two surfaces f(</a:t>
            </a:r>
            <a:r>
              <a:rPr lang="en-US" sz="908" kern="1200" dirty="0" err="1">
                <a:solidFill>
                  <a:prstClr val="black"/>
                </a:solidFill>
                <a:latin typeface="Tw Cen MT"/>
                <a:ea typeface="+mn-ea"/>
                <a:cs typeface="+mn-cs"/>
              </a:rPr>
              <a:t>x,y,z</a:t>
            </a:r>
            <a:r>
              <a:rPr lang="en-US" sz="908" kern="1200" dirty="0">
                <a:solidFill>
                  <a:prstClr val="black"/>
                </a:solidFill>
                <a:latin typeface="Tw Cen MT"/>
                <a:ea typeface="+mn-ea"/>
                <a:cs typeface="+mn-cs"/>
              </a:rPr>
              <a:t>)(objective function)=0 ( and g(</a:t>
            </a:r>
            <a:r>
              <a:rPr lang="en-US" sz="908" kern="1200" dirty="0" err="1">
                <a:solidFill>
                  <a:prstClr val="black"/>
                </a:solidFill>
                <a:latin typeface="Tw Cen MT"/>
                <a:ea typeface="+mn-ea"/>
                <a:cs typeface="+mn-cs"/>
              </a:rPr>
              <a:t>x,y,z</a:t>
            </a:r>
            <a:r>
              <a:rPr lang="en-US" sz="908" kern="1200" dirty="0">
                <a:solidFill>
                  <a:prstClr val="black"/>
                </a:solidFill>
                <a:latin typeface="Tw Cen MT"/>
                <a:ea typeface="+mn-ea"/>
                <a:cs typeface="+mn-cs"/>
              </a:rPr>
              <a:t>)=0 </a:t>
            </a:r>
            <a:r>
              <a:rPr lang="en-US" sz="908" kern="1200" dirty="0" err="1">
                <a:solidFill>
                  <a:prstClr val="black"/>
                </a:solidFill>
                <a:latin typeface="Tw Cen MT"/>
                <a:ea typeface="+mn-ea"/>
                <a:cs typeface="+mn-cs"/>
              </a:rPr>
              <a:t>onstraint</a:t>
            </a:r>
            <a:r>
              <a:rPr lang="en-US" sz="908" kern="1200" dirty="0">
                <a:solidFill>
                  <a:prstClr val="black"/>
                </a:solidFill>
                <a:latin typeface="Tw Cen MT"/>
                <a:ea typeface="+mn-ea"/>
                <a:cs typeface="+mn-cs"/>
              </a:rPr>
              <a:t>.</a:t>
            </a:r>
          </a:p>
          <a:p>
            <a:pPr algn="l" defTabSz="461040" rtl="0"/>
            <a:endParaRPr lang="en-US" sz="908" kern="1200" dirty="0">
              <a:solidFill>
                <a:prstClr val="black"/>
              </a:solidFill>
              <a:latin typeface="Tw Cen MT"/>
              <a:ea typeface="+mn-ea"/>
              <a:cs typeface="+mn-cs"/>
            </a:endParaRPr>
          </a:p>
          <a:p>
            <a:pPr algn="l" defTabSz="461040" rtl="0"/>
            <a:r>
              <a:rPr lang="en-US" sz="908" kern="1200" dirty="0">
                <a:solidFill>
                  <a:prstClr val="black"/>
                </a:solidFill>
                <a:latin typeface="Tw Cen MT"/>
                <a:ea typeface="+mn-ea"/>
                <a:cs typeface="+mn-cs"/>
              </a:rPr>
              <a:t>This is stated as orthogonal gradient theorem.</a:t>
            </a:r>
          </a:p>
        </p:txBody>
      </p:sp>
    </p:spTree>
    <p:extLst>
      <p:ext uri="{BB962C8B-B14F-4D97-AF65-F5344CB8AC3E}">
        <p14:creationId xmlns:p14="http://schemas.microsoft.com/office/powerpoint/2010/main" val="28946643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The method states that the function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subject to the</a:t>
                </a:r>
              </a:p>
              <a:p>
                <a:r>
                  <a:rPr lang="en-GB" dirty="0"/>
                  <a:t>constraint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dirty="0"/>
                  <a:t> attains its extreme value at the</a:t>
                </a:r>
              </a:p>
              <a:p>
                <a:pPr/>
                <a:r>
                  <a:rPr lang="en-GB" dirty="0"/>
                  <a:t>points satisfying,</a:t>
                </a:r>
                <a:br>
                  <a:rPr lang="en-GB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𝛻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𝜆𝛻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en-GB" dirty="0"/>
              </a:p>
              <a:p>
                <a:r>
                  <a:rPr lang="en-GB" dirty="0"/>
                  <a:t>for some scalar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dirty="0"/>
                  <a:t> (called the </a:t>
                </a:r>
                <a:r>
                  <a:rPr lang="en-GB" dirty="0">
                    <a:solidFill>
                      <a:schemeClr val="accent2">
                        <a:lumMod val="50000"/>
                      </a:schemeClr>
                    </a:solidFill>
                  </a:rPr>
                  <a:t>Lagrange Multiplier</a:t>
                </a:r>
                <a:r>
                  <a:rPr lang="en-GB" dirty="0"/>
                  <a:t>).</a:t>
                </a:r>
              </a:p>
              <a:p>
                <a:endParaRPr lang="en-GB" dirty="0"/>
              </a:p>
              <a:p>
                <a:r>
                  <a:rPr lang="en-GB" dirty="0"/>
                  <a:t>To understand why this method of multiplier works, we first</a:t>
                </a:r>
              </a:p>
              <a:p>
                <a:r>
                  <a:rPr lang="en-GB" dirty="0"/>
                  <a:t>state a theorem.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704" t="-9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Lagrange Multipliers</a:t>
            </a:r>
          </a:p>
        </p:txBody>
      </p:sp>
    </p:spTree>
    <p:extLst>
      <p:ext uri="{BB962C8B-B14F-4D97-AF65-F5344CB8AC3E}">
        <p14:creationId xmlns:p14="http://schemas.microsoft.com/office/powerpoint/2010/main" val="8282494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GB" sz="1311" dirty="0">
                    <a:solidFill>
                      <a:srgbClr val="FF0000"/>
                    </a:solidFill>
                  </a:rPr>
                  <a:t>Orthogonal Gradient Theorem</a:t>
                </a:r>
              </a:p>
              <a:p>
                <a:endParaRPr lang="en-GB" sz="1311" dirty="0"/>
              </a:p>
              <a:p>
                <a:r>
                  <a:rPr lang="en-GB" sz="1311" dirty="0"/>
                  <a:t>Suppose the function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lang="en-GB" sz="1311" dirty="0"/>
                  <a:t> is differentiable in a </a:t>
                </a:r>
              </a:p>
              <a:p>
                <a:r>
                  <a:rPr lang="en-GB" sz="1311" dirty="0"/>
                  <a:t>region whose interior contains a smooth curve,</a:t>
                </a:r>
              </a:p>
              <a:p>
                <a:pPr/>
                <a:br>
                  <a:rPr lang="en-GB" sz="1311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311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GB" sz="1311" i="1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GB" sz="1311" b="1" i="1">
                          <a:latin typeface="Cambria Math" panose="02040503050406030204" pitchFamily="18" charset="0"/>
                        </a:rPr>
                        <m:t>𝒓</m:t>
                      </m:r>
                      <m:d>
                        <m:dPr>
                          <m:ctrlPr>
                            <a:rPr lang="en-GB" sz="131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131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1311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GB" sz="131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1311" b="1" i="1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GB" sz="1311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1311" i="1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GB" sz="131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1311" b="1" i="1">
                          <a:latin typeface="Cambria Math" panose="02040503050406030204" pitchFamily="18" charset="0"/>
                        </a:rPr>
                        <m:t>𝒋</m:t>
                      </m:r>
                      <m:r>
                        <a:rPr lang="en-GB" sz="1311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1311" i="1">
                          <a:latin typeface="Cambria Math" panose="02040503050406030204" pitchFamily="18" charset="0"/>
                        </a:rPr>
                        <m:t>𝑘</m:t>
                      </m:r>
                      <m:d>
                        <m:dPr>
                          <m:ctrlPr>
                            <a:rPr lang="en-GB" sz="131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1311" b="1" i="1">
                          <a:latin typeface="Cambria Math" panose="02040503050406030204" pitchFamily="18" charset="0"/>
                        </a:rPr>
                        <m:t>𝒌</m:t>
                      </m:r>
                      <m:r>
                        <a:rPr lang="en-GB" sz="1311" i="1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GB" sz="1311" dirty="0"/>
              </a:p>
              <a:p>
                <a:endParaRPr lang="en-GB" sz="1311" dirty="0"/>
              </a:p>
              <a:p>
                <a:r>
                  <a:rPr lang="en-GB" sz="1311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311" dirty="0"/>
                  <a:t> is a point on C where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GB" sz="1311" dirty="0"/>
                  <a:t> has a local maximum or </a:t>
                </a:r>
              </a:p>
              <a:p>
                <a:r>
                  <a:rPr lang="en-GB" sz="1311" dirty="0"/>
                  <a:t>minimum relative to its value on C then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311" dirty="0"/>
                  <a:t>is</a:t>
                </a:r>
              </a:p>
              <a:p>
                <a:r>
                  <a:rPr lang="en-GB" sz="1311" dirty="0"/>
                  <a:t>orthogonal to C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311" dirty="0"/>
                  <a:t>.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215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Theorem</a:t>
            </a:r>
          </a:p>
        </p:txBody>
      </p:sp>
    </p:spTree>
    <p:extLst>
      <p:ext uri="{BB962C8B-B14F-4D97-AF65-F5344CB8AC3E}">
        <p14:creationId xmlns:p14="http://schemas.microsoft.com/office/powerpoint/2010/main" val="976864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GB" sz="1311" dirty="0"/>
                  <a:t>The values of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GB" sz="1311" dirty="0"/>
                  <a:t> on C are given by the composite</a:t>
                </a:r>
              </a:p>
              <a:p>
                <a:r>
                  <a:rPr lang="en-GB" sz="1311" dirty="0"/>
                  <a:t>function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GB" sz="131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1311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h</m:t>
                        </m:r>
                        <m:d>
                          <m:dPr>
                            <m:ctrlPr>
                              <a:rPr lang="en-GB" sz="131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1311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𝑘</m:t>
                        </m:r>
                        <m:d>
                          <m:dPr>
                            <m:ctrlPr>
                              <a:rPr lang="en-GB" sz="131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1311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d>
                  </m:oMath>
                </a14:m>
                <a:r>
                  <a:rPr lang="en-GB" sz="1311" dirty="0"/>
                  <a:t> whose derivative w.r.t t is,</a:t>
                </a:r>
              </a:p>
              <a:p>
                <a:endParaRPr lang="en-GB" sz="131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31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𝑑𝑓</m:t>
                          </m:r>
                        </m:num>
                        <m:den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sz="1311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131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f>
                        <m:fPr>
                          <m:ctrlPr>
                            <a:rPr lang="en-GB" sz="131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𝑑𝑔</m:t>
                          </m:r>
                        </m:num>
                        <m:den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sz="1311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sz="131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𝑦</m:t>
                          </m:r>
                        </m:den>
                      </m:f>
                      <m:f>
                        <m:fPr>
                          <m:ctrlPr>
                            <a:rPr lang="en-GB" sz="131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𝑑h</m:t>
                          </m:r>
                        </m:num>
                        <m:den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sz="131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sz="131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𝑓</m:t>
                          </m:r>
                        </m:num>
                        <m:den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𝑧</m:t>
                          </m:r>
                        </m:den>
                      </m:f>
                      <m:f>
                        <m:fPr>
                          <m:ctrlPr>
                            <a:rPr lang="en-GB" sz="131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𝑑𝑘</m:t>
                          </m:r>
                        </m:num>
                        <m:den>
                          <m:r>
                            <a:rPr lang="en-GB" sz="1311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sz="131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𝛻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en-GB" sz="1311" dirty="0"/>
              </a:p>
              <a:p>
                <a:r>
                  <a:rPr lang="en-GB" sz="1311" dirty="0"/>
                  <a:t>If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311" dirty="0"/>
                  <a:t>attains local maximum or local minimum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311" dirty="0"/>
                  <a:t> relative to its values on C, 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𝑑𝑓</m:t>
                        </m:r>
                      </m:num>
                      <m:den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GB" sz="1311" i="1">
                        <a:latin typeface="Cambria Math" panose="02040503050406030204" pitchFamily="18" charset="0"/>
                      </a:rPr>
                      <m:t>=0</m:t>
                    </m:r>
                    <m:r>
                      <a:rPr lang="en-GB" sz="131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en-GB" sz="1311" dirty="0"/>
              </a:p>
              <a:p>
                <a:r>
                  <a:rPr lang="en-GB" sz="1311" dirty="0"/>
                  <a:t>therefore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𝛻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sz="1311" dirty="0"/>
              </a:p>
              <a:p>
                <a:r>
                  <a:rPr lang="en-GB" sz="1311" dirty="0"/>
                  <a:t>Therefore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311" dirty="0"/>
                  <a:t>is orthogonal to the function’s velocity</a:t>
                </a:r>
              </a:p>
              <a:p>
                <a:r>
                  <a:rPr lang="en-GB" sz="1311" dirty="0"/>
                  <a:t>vector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311" dirty="0"/>
                  <a:t>.</a:t>
                </a:r>
              </a:p>
            </p:txBody>
          </p:sp>
        </mc:Choice>
        <mc:Fallback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75" t="-2139" r="-102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Proof</a:t>
            </a:r>
          </a:p>
        </p:txBody>
      </p:sp>
    </p:spTree>
    <p:extLst>
      <p:ext uri="{BB962C8B-B14F-4D97-AF65-F5344CB8AC3E}">
        <p14:creationId xmlns:p14="http://schemas.microsoft.com/office/powerpoint/2010/main" val="35903430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1311" dirty="0"/>
                  <a:t>Similar result holds for functions of two variables :</a:t>
                </a:r>
              </a:p>
              <a:p>
                <a:r>
                  <a:rPr lang="en-GB" sz="1311" dirty="0"/>
                  <a:t>At the points on the smooth curve </a:t>
                </a:r>
                <a14:m>
                  <m:oMath xmlns:m="http://schemas.openxmlformats.org/officeDocument/2006/math">
                    <m:r>
                      <a:rPr lang="en-GB" sz="1311" b="1" i="1">
                        <a:latin typeface="Cambria Math" panose="02040503050406030204" pitchFamily="18" charset="0"/>
                      </a:rPr>
                      <m:t>𝒓</m:t>
                    </m:r>
                    <m:d>
                      <m:d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GB" sz="131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GB" sz="1311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GB" sz="1311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r>
                  <a:rPr lang="en-GB" sz="1311" b="1" dirty="0"/>
                  <a:t> </a:t>
                </a:r>
                <a:endParaRPr lang="en-GB" sz="1311" dirty="0"/>
              </a:p>
              <a:p>
                <a:r>
                  <a:rPr lang="en-GB" sz="1311" dirty="0"/>
                  <a:t>where a differentiable function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sz="1311" dirty="0"/>
                  <a:t> takes on its local</a:t>
                </a:r>
              </a:p>
              <a:p>
                <a:r>
                  <a:rPr lang="en-GB" sz="1311" dirty="0"/>
                  <a:t>maxima or minima relative to its values on curve,</a:t>
                </a:r>
              </a:p>
              <a:p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 </m:t>
                    </m:r>
                  </m:oMath>
                </a14:m>
                <a:r>
                  <a:rPr lang="en-GB" sz="1311" dirty="0"/>
                  <a:t>where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𝑑𝑟</m:t>
                        </m:r>
                      </m:num>
                      <m:den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en-GB" sz="1311" dirty="0"/>
                  <a:t>.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852" t="-1211" r="-2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Corollary </a:t>
            </a:r>
          </a:p>
        </p:txBody>
      </p:sp>
    </p:spTree>
    <p:extLst>
      <p:ext uri="{BB962C8B-B14F-4D97-AF65-F5344CB8AC3E}">
        <p14:creationId xmlns:p14="http://schemas.microsoft.com/office/powerpoint/2010/main" val="1205810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Optimization</a:t>
            </a:r>
            <a:r>
              <a:rPr spc="-45" dirty="0"/>
              <a:t> </a:t>
            </a:r>
            <a:r>
              <a:rPr dirty="0"/>
              <a:t>of</a:t>
            </a:r>
            <a:r>
              <a:rPr spc="-40" dirty="0"/>
              <a:t> </a:t>
            </a:r>
            <a:r>
              <a:rPr spc="-10" dirty="0"/>
              <a:t>Additionally</a:t>
            </a:r>
            <a:r>
              <a:rPr spc="-40" dirty="0"/>
              <a:t> </a:t>
            </a:r>
            <a:r>
              <a:rPr spc="-75" dirty="0"/>
              <a:t>separable</a:t>
            </a:r>
            <a:r>
              <a:rPr spc="-35" dirty="0"/>
              <a:t> </a:t>
            </a:r>
            <a:r>
              <a:rPr spc="-25" dirty="0"/>
              <a:t>sum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34657" y="857579"/>
            <a:ext cx="27793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02565" indent="-177165">
              <a:lnSpc>
                <a:spcPct val="100000"/>
              </a:lnSpc>
              <a:spcBef>
                <a:spcPts val="90"/>
              </a:spcBef>
              <a:buClr>
                <a:srgbClr val="3333B2"/>
              </a:buClr>
              <a:buFont typeface="Lucida Sans Unicode"/>
              <a:buChar char="►"/>
              <a:tabLst>
                <a:tab pos="202565" algn="l"/>
              </a:tabLst>
            </a:pPr>
            <a:r>
              <a:rPr sz="1100" dirty="0">
                <a:latin typeface="Tahoma"/>
                <a:cs typeface="Tahoma"/>
              </a:rPr>
              <a:t>We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can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write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total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objective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function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461069" y="1132508"/>
            <a:ext cx="8128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i="1" spc="-50" dirty="0">
                <a:latin typeface="Arial"/>
                <a:cs typeface="Arial"/>
              </a:rPr>
              <a:t>n</a:t>
            </a:r>
            <a:endParaRPr sz="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42650" y="1294026"/>
            <a:ext cx="2260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869" dirty="0">
                <a:latin typeface="Lucida Sans Unicode"/>
                <a:cs typeface="Lucida Sans Unicode"/>
              </a:rPr>
              <a:t>Σ</a:t>
            </a:r>
            <a:endParaRPr sz="1100" dirty="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687866" y="1327339"/>
            <a:ext cx="51435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i="1" spc="-50" dirty="0">
                <a:latin typeface="Arial"/>
                <a:cs typeface="Arial"/>
              </a:rPr>
              <a:t>i</a:t>
            </a:r>
            <a:endParaRPr sz="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939823" y="1268373"/>
            <a:ext cx="10058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685165" algn="l"/>
              </a:tabLst>
            </a:pPr>
            <a:r>
              <a:rPr sz="1100" i="1" dirty="0">
                <a:latin typeface="Arial"/>
                <a:cs typeface="Arial"/>
              </a:rPr>
              <a:t>L</a:t>
            </a:r>
            <a:r>
              <a:rPr sz="1100" dirty="0">
                <a:latin typeface="Tahoma"/>
                <a:cs typeface="Tahoma"/>
              </a:rPr>
              <a:t>(</a:t>
            </a:r>
            <a:r>
              <a:rPr sz="1100" b="1" i="1" dirty="0">
                <a:latin typeface="Arial"/>
                <a:cs typeface="Arial"/>
              </a:rPr>
              <a:t>θ</a:t>
            </a:r>
            <a:r>
              <a:rPr sz="1100" dirty="0">
                <a:latin typeface="Tahoma"/>
                <a:cs typeface="Tahoma"/>
              </a:rPr>
              <a:t>)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=</a:t>
            </a:r>
            <a:r>
              <a:rPr sz="1100" dirty="0">
                <a:latin typeface="Tahoma"/>
                <a:cs typeface="Tahoma"/>
              </a:rPr>
              <a:t>	</a:t>
            </a:r>
            <a:r>
              <a:rPr sz="1100" i="1" dirty="0">
                <a:latin typeface="Arial"/>
                <a:cs typeface="Arial"/>
              </a:rPr>
              <a:t>L </a:t>
            </a:r>
            <a:r>
              <a:rPr sz="1100" spc="-25" dirty="0">
                <a:latin typeface="Tahoma"/>
                <a:cs typeface="Tahoma"/>
              </a:rPr>
              <a:t>(</a:t>
            </a:r>
            <a:r>
              <a:rPr sz="1100" b="1" i="1" spc="-25" dirty="0">
                <a:latin typeface="Arial"/>
                <a:cs typeface="Arial"/>
              </a:rPr>
              <a:t>θ</a:t>
            </a:r>
            <a:r>
              <a:rPr sz="1100" spc="-25" dirty="0"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09257" y="1474341"/>
            <a:ext cx="3888740" cy="1143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7815" algn="ctr">
              <a:lnSpc>
                <a:spcPct val="100000"/>
              </a:lnSpc>
              <a:spcBef>
                <a:spcPts val="95"/>
              </a:spcBef>
            </a:pPr>
            <a:r>
              <a:rPr sz="800" i="1" dirty="0">
                <a:latin typeface="Arial"/>
                <a:cs typeface="Arial"/>
              </a:rPr>
              <a:t>i</a:t>
            </a:r>
            <a:r>
              <a:rPr sz="800" i="1" spc="-120" dirty="0">
                <a:latin typeface="Arial"/>
                <a:cs typeface="Arial"/>
              </a:rPr>
              <a:t> </a:t>
            </a:r>
            <a:r>
              <a:rPr sz="800" spc="-25" dirty="0">
                <a:latin typeface="Tahoma"/>
                <a:cs typeface="Tahoma"/>
              </a:rPr>
              <a:t>=1</a:t>
            </a:r>
            <a:endParaRPr sz="800">
              <a:latin typeface="Tahoma"/>
              <a:cs typeface="Tahoma"/>
            </a:endParaRPr>
          </a:p>
          <a:p>
            <a:pPr marL="227329" marR="241300" indent="-177165">
              <a:lnSpc>
                <a:spcPct val="102699"/>
              </a:lnSpc>
              <a:spcBef>
                <a:spcPts val="765"/>
              </a:spcBef>
              <a:buClr>
                <a:srgbClr val="3333B2"/>
              </a:buClr>
              <a:buFont typeface="Lucida Sans Unicode"/>
              <a:buChar char="►"/>
              <a:tabLst>
                <a:tab pos="227329" algn="l"/>
              </a:tabLst>
            </a:pPr>
            <a:r>
              <a:rPr sz="1100" dirty="0">
                <a:latin typeface="Tahoma"/>
                <a:cs typeface="Tahoma"/>
              </a:rPr>
              <a:t>This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type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linear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separability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useful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since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it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enables</a:t>
            </a:r>
            <a:r>
              <a:rPr sz="1100" spc="-25" dirty="0">
                <a:latin typeface="Tahoma"/>
                <a:cs typeface="Tahoma"/>
              </a:rPr>
              <a:t> the </a:t>
            </a:r>
            <a:r>
              <a:rPr sz="1100" spc="-65" dirty="0">
                <a:latin typeface="Tahoma"/>
                <a:cs typeface="Tahoma"/>
              </a:rPr>
              <a:t>use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techniques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like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stochastic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gradient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descent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and</a:t>
            </a:r>
            <a:endParaRPr sz="1100">
              <a:latin typeface="Tahoma"/>
              <a:cs typeface="Tahoma"/>
            </a:endParaRPr>
          </a:p>
          <a:p>
            <a:pPr marL="227329">
              <a:lnSpc>
                <a:spcPct val="100000"/>
              </a:lnSpc>
              <a:spcBef>
                <a:spcPts val="35"/>
              </a:spcBef>
            </a:pPr>
            <a:r>
              <a:rPr sz="1100" spc="-35" dirty="0">
                <a:latin typeface="Tahoma"/>
                <a:cs typeface="Tahoma"/>
              </a:rPr>
              <a:t>mini-</a:t>
            </a:r>
            <a:r>
              <a:rPr sz="1100" spc="-20" dirty="0">
                <a:latin typeface="Tahoma"/>
                <a:cs typeface="Tahoma"/>
              </a:rPr>
              <a:t>batch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stochastic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gradient</a:t>
            </a:r>
            <a:r>
              <a:rPr sz="1100" spc="-10" dirty="0">
                <a:latin typeface="Tahoma"/>
                <a:cs typeface="Tahoma"/>
              </a:rPr>
              <a:t> descent.</a:t>
            </a:r>
            <a:endParaRPr sz="1100">
              <a:latin typeface="Tahoma"/>
              <a:cs typeface="Tahoma"/>
            </a:endParaRPr>
          </a:p>
          <a:p>
            <a:pPr marL="227329" marR="431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27329" algn="l"/>
              </a:tabLst>
            </a:pPr>
            <a:r>
              <a:rPr sz="1100" dirty="0">
                <a:latin typeface="Tahoma"/>
                <a:cs typeface="Tahoma"/>
              </a:rPr>
              <a:t>The</a:t>
            </a:r>
            <a:r>
              <a:rPr sz="1100" spc="-8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idea </a:t>
            </a:r>
            <a:r>
              <a:rPr sz="1100" spc="-55" dirty="0">
                <a:latin typeface="Tahoma"/>
                <a:cs typeface="Tahoma"/>
              </a:rPr>
              <a:t>here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95" dirty="0">
                <a:latin typeface="Tahoma"/>
                <a:cs typeface="Tahoma"/>
              </a:rPr>
              <a:t>we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can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replace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5" dirty="0">
                <a:latin typeface="Tahoma"/>
                <a:cs typeface="Tahoma"/>
              </a:rPr>
              <a:t> gradient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entire </a:t>
            </a:r>
            <a:r>
              <a:rPr sz="1100" spc="-35" dirty="0">
                <a:latin typeface="Tahoma"/>
                <a:cs typeface="Tahoma"/>
              </a:rPr>
              <a:t>objective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function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with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sampled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approximation.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GB" sz="1311" dirty="0"/>
                  <a:t>Suppose that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sz="1311" dirty="0"/>
                  <a:t> and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lang="en-GB" sz="1311" dirty="0"/>
                  <a:t> are differentiable</a:t>
                </a:r>
              </a:p>
              <a:p>
                <a:r>
                  <a:rPr lang="en-GB" sz="1311" dirty="0"/>
                  <a:t>and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</m:t>
                    </m:r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≠0</m:t>
                    </m:r>
                  </m:oMath>
                </a14:m>
                <a:r>
                  <a:rPr lang="en-GB" sz="1311" dirty="0"/>
                  <a:t> when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GB" sz="1311" i="1">
                        <a:latin typeface="Cambria Math" panose="02040503050406030204" pitchFamily="18" charset="0"/>
                      </a:rPr>
                      <m:t>=0. </m:t>
                    </m:r>
                  </m:oMath>
                </a14:m>
                <a:r>
                  <a:rPr lang="en-GB" sz="1311" dirty="0"/>
                  <a:t>To find the local</a:t>
                </a:r>
              </a:p>
              <a:p>
                <a:r>
                  <a:rPr lang="en-GB" sz="1311" dirty="0"/>
                  <a:t>maximum and minimum values of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GB" sz="1311" dirty="0"/>
                  <a:t> subject to the</a:t>
                </a:r>
              </a:p>
              <a:p>
                <a:r>
                  <a:rPr lang="en-GB" sz="1311" dirty="0"/>
                  <a:t>constraint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GB" sz="131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311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GB" sz="1311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1311" dirty="0"/>
                  <a:t> (if they exist), find the values of</a:t>
                </a:r>
              </a:p>
              <a:p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GB" sz="1311" i="1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GB" sz="1311" dirty="0"/>
                  <a:t> and </a:t>
                </a:r>
                <a14:m>
                  <m:oMath xmlns:m="http://schemas.openxmlformats.org/officeDocument/2006/math">
                    <m:r>
                      <a:rPr lang="en-GB" sz="131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GB" sz="1311" dirty="0"/>
                  <a:t> that simultaneously satisfy the equations</a:t>
                </a:r>
              </a:p>
              <a:p>
                <a:endParaRPr lang="en-GB" sz="131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𝛻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𝜆𝛻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𝑎𝑛𝑑</m:t>
                      </m:r>
                      <m:r>
                        <a:rPr lang="en-GB" sz="131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GB" sz="1412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GB" sz="1412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412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1412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412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GB" sz="1412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412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GB" sz="1412" i="1">
                          <a:latin typeface="Cambria Math" panose="02040503050406030204" pitchFamily="18" charset="0"/>
                        </a:rPr>
                        <m:t>=0.</m:t>
                      </m:r>
                    </m:oMath>
                  </m:oMathPara>
                </a14:m>
                <a:endParaRPr lang="en-GB" sz="1412" dirty="0"/>
              </a:p>
              <a:p>
                <a:endParaRPr lang="en-GB" sz="1412" dirty="0"/>
              </a:p>
              <a:p>
                <a:r>
                  <a:rPr lang="en-GB" sz="1311" dirty="0"/>
                  <a:t>For the functions of two variables, the condition is </a:t>
                </a:r>
              </a:p>
              <a:p>
                <a:r>
                  <a:rPr lang="en-GB" sz="1311" dirty="0"/>
                  <a:t>similar, but without the variable z.</a:t>
                </a:r>
                <a:r>
                  <a:rPr lang="en-GB" sz="1412" dirty="0"/>
                  <a:t>		</a:t>
                </a:r>
              </a:p>
              <a:p>
                <a:endParaRPr lang="en-GB" sz="1311" dirty="0"/>
              </a:p>
              <a:p>
                <a:endParaRPr lang="en-GB" sz="1311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852" t="-2153" r="-889" b="-10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Method of Lagrange Multipliers</a:t>
            </a:r>
          </a:p>
        </p:txBody>
      </p:sp>
    </p:spTree>
    <p:extLst>
      <p:ext uri="{BB962C8B-B14F-4D97-AF65-F5344CB8AC3E}">
        <p14:creationId xmlns:p14="http://schemas.microsoft.com/office/powerpoint/2010/main" val="9816319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Why does this Method work?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4200" y="750166"/>
            <a:ext cx="4320180" cy="2248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461040" rtl="0"/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Suppose that f(</a:t>
            </a:r>
            <a:r>
              <a:rPr lang="en-US" sz="1008" kern="1200" dirty="0" err="1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x,y,z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) and g(</a:t>
            </a:r>
            <a:r>
              <a:rPr lang="en-US" sz="1008" kern="1200" dirty="0" err="1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x,y,z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) are differentiable functions and P</a:t>
            </a:r>
            <a:r>
              <a:rPr lang="en-US" sz="1008" kern="1200" baseline="-250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is a point on the surface g(</a:t>
            </a:r>
            <a:r>
              <a:rPr lang="en-US" sz="1008" kern="1200" dirty="0" err="1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x,y,z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) = 0 at which f(</a:t>
            </a:r>
            <a:r>
              <a:rPr lang="en-US" sz="1008" kern="1200" dirty="0" err="1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x,y,z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) has local maximum or local minimum relative to other values on the surface g(</a:t>
            </a:r>
            <a:r>
              <a:rPr lang="en-US" sz="1008" kern="1200" dirty="0" err="1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x,y,z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) = 0. </a:t>
            </a:r>
          </a:p>
          <a:p>
            <a:pPr algn="l" defTabSz="461040" rtl="0"/>
            <a:endParaRPr lang="en-US" sz="1008" kern="1200" dirty="0">
              <a:solidFill>
                <a:prstClr val="black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algn="l" defTabSz="461040" rtl="0"/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Then f takes on local maximum or local minimum at P</a:t>
            </a:r>
            <a:r>
              <a:rPr lang="en-US" sz="1008" kern="1200" baseline="-250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relative to every differentiable curve through P</a:t>
            </a:r>
            <a:r>
              <a:rPr lang="en-US" sz="1008" kern="1200" baseline="-250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that lies on the surface g(</a:t>
            </a:r>
            <a:r>
              <a:rPr lang="en-US" sz="1008" kern="1200" dirty="0" err="1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x,y,z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) = 0.</a:t>
            </a:r>
          </a:p>
          <a:p>
            <a:pPr algn="l" defTabSz="461040" rtl="0"/>
            <a:endParaRPr lang="en-US" sz="1008" kern="1200" dirty="0">
              <a:solidFill>
                <a:prstClr val="black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algn="l" defTabSz="461040" rtl="0"/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By the orthogonal gradient theorem 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∇f is orthogonal to every differentiable curve through Po that lies on the g(</a:t>
            </a:r>
            <a:r>
              <a:rPr lang="en-US" sz="1008" kern="1200" dirty="0" err="1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x,y,z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)= 0.  Therefore ∇f is orthogonal to the tangent plane to the surface 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g(</a:t>
            </a:r>
            <a:r>
              <a:rPr lang="en-US" sz="1008" kern="1200" dirty="0" err="1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x,y,z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) = 0 at P</a:t>
            </a:r>
            <a:r>
              <a:rPr lang="en-US" sz="1008" kern="1200" baseline="-250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.</a:t>
            </a:r>
          </a:p>
          <a:p>
            <a:pPr algn="l" defTabSz="461040" rtl="0"/>
            <a:endParaRPr lang="en-US" sz="1008" kern="1200" dirty="0">
              <a:solidFill>
                <a:prstClr val="black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algn="l" defTabSz="461040" rtl="0"/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But always ∇g is orthogonal to the tangent plane level surface g(</a:t>
            </a:r>
            <a:r>
              <a:rPr lang="en-US" sz="1008" kern="1200" dirty="0" err="1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x,y,z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) = 0  at P</a:t>
            </a:r>
            <a:r>
              <a:rPr lang="en-US" sz="1008" kern="1200" baseline="-25000" dirty="0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0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.  Therefore ∇f and ∇g are parallel.  ∇f = </a:t>
            </a:r>
            <a:r>
              <a:rPr lang="el-GR" sz="1008" kern="1200" dirty="0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λ∇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g at P</a:t>
            </a:r>
            <a:r>
              <a:rPr lang="en-US" sz="1008" kern="1200" baseline="-25000" dirty="0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0</a:t>
            </a:r>
            <a:r>
              <a:rPr lang="en-US" sz="1008" kern="1200" dirty="0">
                <a:solidFill>
                  <a:prstClr val="black"/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.</a:t>
            </a:r>
          </a:p>
          <a:p>
            <a:pPr algn="l" defTabSz="461040" rtl="0"/>
            <a:r>
              <a:rPr lang="en-US" sz="908" kern="12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 </a:t>
            </a:r>
            <a:endParaRPr lang="en-US" sz="908" kern="1200" dirty="0">
              <a:solidFill>
                <a:prstClr val="black"/>
              </a:solidFill>
              <a:latin typeface="Tw Cen MT"/>
              <a:ea typeface="+mn-ea"/>
              <a:cs typeface="+mn-cs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4200" y="750166"/>
            <a:ext cx="4320180" cy="228640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3318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Constrained</a:t>
            </a:r>
            <a:r>
              <a:rPr spc="-45" dirty="0"/>
              <a:t> </a:t>
            </a:r>
            <a:r>
              <a:rPr spc="-10" dirty="0"/>
              <a:t>Optimization</a:t>
            </a:r>
            <a:r>
              <a:rPr spc="-45" dirty="0"/>
              <a:t> </a:t>
            </a:r>
            <a:r>
              <a:rPr dirty="0"/>
              <a:t>:</a:t>
            </a:r>
            <a:r>
              <a:rPr spc="85" dirty="0"/>
              <a:t> </a:t>
            </a:r>
            <a:r>
              <a:rPr spc="-50" dirty="0"/>
              <a:t>Lagrange</a:t>
            </a:r>
            <a:r>
              <a:rPr spc="-45" dirty="0"/>
              <a:t> </a:t>
            </a:r>
            <a:r>
              <a:rPr dirty="0"/>
              <a:t>Multiplier</a:t>
            </a:r>
            <a:r>
              <a:rPr spc="-45" dirty="0"/>
              <a:t> </a:t>
            </a:r>
            <a:r>
              <a:rPr spc="-10" dirty="0"/>
              <a:t>Method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3850" y="739775"/>
            <a:ext cx="3104515" cy="10623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Consider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following</a:t>
            </a:r>
            <a:r>
              <a:rPr sz="1100" spc="-25" dirty="0">
                <a:latin typeface="Tahoma"/>
                <a:cs typeface="Tahoma"/>
              </a:rPr>
              <a:t> optimization </a:t>
            </a:r>
            <a:r>
              <a:rPr sz="1100" spc="-10" dirty="0">
                <a:latin typeface="Tahoma"/>
                <a:cs typeface="Tahoma"/>
              </a:rPr>
              <a:t>problem</a:t>
            </a:r>
            <a:endParaRPr sz="1100" dirty="0">
              <a:latin typeface="Tahoma"/>
              <a:cs typeface="Tahoma"/>
            </a:endParaRPr>
          </a:p>
          <a:p>
            <a:pPr marR="3810" algn="ctr">
              <a:lnSpc>
                <a:spcPct val="100000"/>
              </a:lnSpc>
              <a:spcBef>
                <a:spcPts val="1130"/>
              </a:spcBef>
            </a:pPr>
            <a:r>
              <a:rPr sz="1100" spc="-35" dirty="0">
                <a:latin typeface="Tahoma"/>
                <a:cs typeface="Tahoma"/>
              </a:rPr>
              <a:t>maximize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xy</a:t>
            </a:r>
            <a:endParaRPr sz="1100" dirty="0">
              <a:latin typeface="Arial"/>
              <a:cs typeface="Arial"/>
            </a:endParaRPr>
          </a:p>
          <a:p>
            <a:pPr marL="817244" algn="ctr">
              <a:lnSpc>
                <a:spcPct val="100000"/>
              </a:lnSpc>
              <a:spcBef>
                <a:spcPts val="335"/>
              </a:spcBef>
              <a:tabLst>
                <a:tab pos="1562100" algn="l"/>
              </a:tabLst>
            </a:pPr>
            <a:r>
              <a:rPr sz="1100" spc="-40" dirty="0">
                <a:latin typeface="Tahoma"/>
                <a:cs typeface="Tahoma"/>
              </a:rPr>
              <a:t>subject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to</a:t>
            </a:r>
            <a:r>
              <a:rPr sz="1100" dirty="0">
                <a:latin typeface="Tahoma"/>
                <a:cs typeface="Tahoma"/>
              </a:rPr>
              <a:t>	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spc="25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y</a:t>
            </a:r>
            <a:r>
              <a:rPr sz="1100" i="1" spc="11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6</a:t>
            </a:r>
            <a:endParaRPr sz="11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sz="1100" dirty="0">
              <a:latin typeface="Tahoma"/>
              <a:cs typeface="Tahoma"/>
            </a:endParaRPr>
          </a:p>
          <a:p>
            <a:pPr marL="302260" indent="-177165">
              <a:lnSpc>
                <a:spcPct val="100000"/>
              </a:lnSpc>
              <a:buClr>
                <a:srgbClr val="3333B2"/>
              </a:buClr>
              <a:buFont typeface="Lucida Sans Unicode"/>
              <a:buChar char="►"/>
              <a:tabLst>
                <a:tab pos="302260" algn="l"/>
              </a:tabLst>
            </a:pPr>
            <a:r>
              <a:rPr sz="1100" dirty="0">
                <a:latin typeface="Tahoma"/>
                <a:cs typeface="Tahoma"/>
              </a:rPr>
              <a:t>The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Lagrangian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L</a:t>
            </a:r>
            <a:r>
              <a:rPr sz="1100" dirty="0">
                <a:latin typeface="Tahoma"/>
                <a:cs typeface="Tahoma"/>
              </a:rPr>
              <a:t>(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)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xy</a:t>
            </a:r>
            <a:r>
              <a:rPr sz="1100" i="1" spc="45" dirty="0">
                <a:latin typeface="Arial"/>
                <a:cs typeface="Arial"/>
              </a:rPr>
              <a:t> </a:t>
            </a:r>
            <a:r>
              <a:rPr sz="1100" spc="-35" dirty="0">
                <a:latin typeface="Lucida Sans Unicode"/>
                <a:cs typeface="Lucida Sans Unicode"/>
              </a:rPr>
              <a:t>−</a:t>
            </a:r>
            <a:r>
              <a:rPr sz="1100" spc="-105" dirty="0">
                <a:latin typeface="Lucida Sans Unicode"/>
                <a:cs typeface="Lucida Sans Unicode"/>
              </a:rPr>
              <a:t> </a:t>
            </a:r>
            <a:r>
              <a:rPr sz="1100" i="1" dirty="0">
                <a:latin typeface="Calibri"/>
                <a:cs typeface="Calibri"/>
              </a:rPr>
              <a:t>λ</a:t>
            </a:r>
            <a:r>
              <a:rPr sz="1100" dirty="0">
                <a:latin typeface="Tahoma"/>
                <a:cs typeface="Tahoma"/>
              </a:rPr>
              <a:t>(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100" i="1" spc="30" dirty="0">
                <a:latin typeface="Arial"/>
                <a:cs typeface="Arial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y</a:t>
            </a:r>
            <a:r>
              <a:rPr sz="1100" i="1" spc="45" dirty="0">
                <a:latin typeface="Arial"/>
                <a:cs typeface="Arial"/>
              </a:rPr>
              <a:t> </a:t>
            </a:r>
            <a:r>
              <a:rPr sz="1100" spc="-35" dirty="0">
                <a:latin typeface="Lucida Sans Unicode"/>
                <a:cs typeface="Lucida Sans Unicode"/>
              </a:rPr>
              <a:t>−</a:t>
            </a:r>
            <a:r>
              <a:rPr sz="1100" spc="-105" dirty="0">
                <a:latin typeface="Lucida Sans Unicode"/>
                <a:cs typeface="Lucida Sans Unicode"/>
              </a:rPr>
              <a:t> </a:t>
            </a:r>
            <a:r>
              <a:rPr sz="1100" spc="-25" dirty="0">
                <a:latin typeface="Tahoma"/>
                <a:cs typeface="Tahoma"/>
              </a:rPr>
              <a:t>6)</a:t>
            </a:r>
            <a:endParaRPr sz="1100" dirty="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19250" y="1882774"/>
            <a:ext cx="1471764" cy="69345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781049" y="2656875"/>
            <a:ext cx="3300411" cy="354521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01930" marR="17780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01930" algn="l"/>
              </a:tabLst>
            </a:pPr>
            <a:r>
              <a:rPr sz="1100" i="1" dirty="0">
                <a:latin typeface="Arial"/>
                <a:cs typeface="Arial"/>
              </a:rPr>
              <a:t>x</a:t>
            </a:r>
            <a:r>
              <a:rPr sz="1100" i="1" spc="105" dirty="0">
                <a:latin typeface="Arial"/>
                <a:cs typeface="Arial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y</a:t>
            </a:r>
            <a:r>
              <a:rPr sz="1100" i="1" spc="125" dirty="0">
                <a:latin typeface="Arial"/>
                <a:cs typeface="Arial"/>
              </a:rPr>
              <a:t> </a:t>
            </a:r>
            <a:r>
              <a:rPr sz="1100" spc="-50" dirty="0">
                <a:latin typeface="Tahoma"/>
                <a:cs typeface="Tahoma"/>
              </a:rPr>
              <a:t>values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remain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same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even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if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you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take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75" dirty="0">
                <a:latin typeface="Tahoma"/>
                <a:cs typeface="Tahoma"/>
              </a:rPr>
              <a:t>+</a:t>
            </a:r>
            <a:r>
              <a:rPr sz="1100" i="1" spc="75" dirty="0">
                <a:latin typeface="Calibri"/>
                <a:cs typeface="Calibri"/>
              </a:rPr>
              <a:t>λ</a:t>
            </a:r>
            <a:r>
              <a:rPr sz="1100" i="1" spc="80" dirty="0">
                <a:latin typeface="Calibri"/>
                <a:cs typeface="Calibri"/>
              </a:rPr>
              <a:t> </a:t>
            </a:r>
            <a:r>
              <a:rPr sz="1100" spc="-20" dirty="0">
                <a:latin typeface="Tahoma"/>
                <a:cs typeface="Tahoma"/>
              </a:rPr>
              <a:t>or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−</a:t>
            </a:r>
            <a:r>
              <a:rPr sz="1100" i="1" dirty="0">
                <a:latin typeface="Calibri"/>
                <a:cs typeface="Calibri"/>
              </a:rPr>
              <a:t>λ</a:t>
            </a:r>
            <a:r>
              <a:rPr sz="1100" i="1" spc="85" dirty="0">
                <a:latin typeface="Calibri"/>
                <a:cs typeface="Calibri"/>
              </a:rPr>
              <a:t> </a:t>
            </a:r>
            <a:r>
              <a:rPr sz="1100" spc="-25" dirty="0">
                <a:latin typeface="Tahoma"/>
                <a:cs typeface="Tahoma"/>
              </a:rPr>
              <a:t>for </a:t>
            </a:r>
            <a:r>
              <a:rPr sz="1100" spc="-30" dirty="0">
                <a:latin typeface="Tahoma"/>
                <a:cs typeface="Tahoma"/>
              </a:rPr>
              <a:t>equality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constraint</a:t>
            </a:r>
            <a:endParaRPr sz="1100" dirty="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0" dirty="0"/>
              <a:t>Overfitting</a:t>
            </a:r>
            <a:r>
              <a:rPr spc="-15" dirty="0"/>
              <a:t> </a:t>
            </a:r>
            <a:r>
              <a:rPr dirty="0"/>
              <a:t>in</a:t>
            </a:r>
            <a:r>
              <a:rPr spc="-10" dirty="0"/>
              <a:t> </a:t>
            </a:r>
            <a:r>
              <a:rPr spc="-55" dirty="0"/>
              <a:t>machine</a:t>
            </a:r>
            <a:r>
              <a:rPr spc="-10" dirty="0"/>
              <a:t> </a:t>
            </a:r>
            <a:r>
              <a:rPr spc="-40" dirty="0"/>
              <a:t>learning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1041271"/>
            <a:ext cx="3858260" cy="13004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116205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60" dirty="0">
                <a:latin typeface="Tahoma"/>
                <a:cs typeface="Tahoma"/>
              </a:rPr>
              <a:t>In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traditional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optimization, </a:t>
            </a:r>
            <a:r>
              <a:rPr sz="1100" spc="-95" dirty="0">
                <a:latin typeface="Tahoma"/>
                <a:cs typeface="Tahoma"/>
              </a:rPr>
              <a:t>we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focus </a:t>
            </a:r>
            <a:r>
              <a:rPr sz="1100" spc="-10" dirty="0">
                <a:latin typeface="Tahoma"/>
                <a:cs typeface="Tahoma"/>
              </a:rPr>
              <a:t>on</a:t>
            </a:r>
            <a:r>
              <a:rPr sz="1100" spc="-25" dirty="0">
                <a:latin typeface="Tahoma"/>
                <a:cs typeface="Tahoma"/>
              </a:rPr>
              <a:t> updating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parameters </a:t>
            </a:r>
            <a:r>
              <a:rPr sz="1100" spc="-30" dirty="0">
                <a:latin typeface="Tahoma"/>
                <a:cs typeface="Tahoma"/>
              </a:rPr>
              <a:t>so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objective </a:t>
            </a:r>
            <a:r>
              <a:rPr sz="1100" spc="-25" dirty="0">
                <a:latin typeface="Tahoma"/>
                <a:cs typeface="Tahoma"/>
              </a:rPr>
              <a:t>function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minimized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as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much </a:t>
            </a:r>
            <a:r>
              <a:rPr sz="1100" spc="-25" dirty="0">
                <a:latin typeface="Tahoma"/>
                <a:cs typeface="Tahoma"/>
              </a:rPr>
              <a:t>as </a:t>
            </a:r>
            <a:r>
              <a:rPr sz="1100" spc="-10" dirty="0">
                <a:latin typeface="Tahoma"/>
                <a:cs typeface="Tahoma"/>
              </a:rPr>
              <a:t>possible.</a:t>
            </a:r>
            <a:endParaRPr sz="1100">
              <a:latin typeface="Tahoma"/>
              <a:cs typeface="Tahoma"/>
            </a:endParaRPr>
          </a:p>
          <a:p>
            <a:pPr marL="214629" marR="74295" indent="-177165" algn="just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60" dirty="0">
                <a:latin typeface="Tahoma"/>
                <a:cs typeface="Tahoma"/>
              </a:rPr>
              <a:t>In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machine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learning,</a:t>
            </a:r>
            <a:r>
              <a:rPr sz="1100" spc="-25" dirty="0">
                <a:latin typeface="Tahoma"/>
                <a:cs typeface="Tahoma"/>
              </a:rPr>
              <a:t> minimization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objective</a:t>
            </a:r>
            <a:r>
              <a:rPr sz="1100" spc="-25" dirty="0">
                <a:latin typeface="Tahoma"/>
                <a:cs typeface="Tahoma"/>
              </a:rPr>
              <a:t> function is </a:t>
            </a:r>
            <a:r>
              <a:rPr sz="1100" spc="-50" dirty="0">
                <a:latin typeface="Tahoma"/>
                <a:cs typeface="Tahoma"/>
              </a:rPr>
              <a:t>performed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over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training</a:t>
            </a:r>
            <a:r>
              <a:rPr sz="1100" spc="-7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data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but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model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applied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on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test </a:t>
            </a:r>
            <a:r>
              <a:rPr sz="1100" spc="-10" dirty="0">
                <a:latin typeface="Tahoma"/>
                <a:cs typeface="Tahoma"/>
              </a:rPr>
              <a:t>data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which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unseen.</a:t>
            </a:r>
            <a:endParaRPr sz="1100">
              <a:latin typeface="Tahoma"/>
              <a:cs typeface="Tahoma"/>
            </a:endParaRPr>
          </a:p>
          <a:p>
            <a:pPr marL="215265" indent="-177165" algn="just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dirty="0">
                <a:latin typeface="Tahoma"/>
                <a:cs typeface="Tahoma"/>
              </a:rPr>
              <a:t>We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need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avoid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problem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overfitting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training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data.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0" dirty="0"/>
              <a:t>Overfitting</a:t>
            </a:r>
            <a:r>
              <a:rPr spc="-15" dirty="0"/>
              <a:t> </a:t>
            </a:r>
            <a:r>
              <a:rPr dirty="0"/>
              <a:t>in</a:t>
            </a:r>
            <a:r>
              <a:rPr spc="-10" dirty="0"/>
              <a:t> </a:t>
            </a:r>
            <a:r>
              <a:rPr spc="-55" dirty="0"/>
              <a:t>machine</a:t>
            </a:r>
            <a:r>
              <a:rPr spc="-10" dirty="0"/>
              <a:t> </a:t>
            </a:r>
            <a:r>
              <a:rPr spc="-40" dirty="0"/>
              <a:t>learning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1020481"/>
            <a:ext cx="3863975" cy="112839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367665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45" dirty="0">
                <a:latin typeface="Tahoma"/>
                <a:cs typeface="Tahoma"/>
              </a:rPr>
              <a:t>Suppose </a:t>
            </a:r>
            <a:r>
              <a:rPr sz="1100" spc="-95" dirty="0">
                <a:latin typeface="Tahoma"/>
                <a:cs typeface="Tahoma"/>
              </a:rPr>
              <a:t>we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have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4-dimensional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data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one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dependent </a:t>
            </a:r>
            <a:r>
              <a:rPr sz="1100" spc="-35" dirty="0">
                <a:latin typeface="Tahoma"/>
                <a:cs typeface="Tahoma"/>
              </a:rPr>
              <a:t>variable,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0" dirty="0" err="1">
                <a:latin typeface="Tahoma"/>
                <a:cs typeface="Tahoma"/>
              </a:rPr>
              <a:t>ie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output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function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four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inputs.</a:t>
            </a:r>
            <a:endParaRPr sz="1100" dirty="0">
              <a:latin typeface="Tahoma"/>
              <a:cs typeface="Tahoma"/>
            </a:endParaRPr>
          </a:p>
          <a:p>
            <a:pPr marL="215265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dirty="0">
                <a:latin typeface="Tahoma"/>
                <a:cs typeface="Tahoma"/>
              </a:rPr>
              <a:t>Let</a:t>
            </a:r>
            <a:r>
              <a:rPr sz="1100" spc="-9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7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input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parameters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be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3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4</a:t>
            </a:r>
            <a:r>
              <a:rPr sz="1200" spc="150" baseline="-10416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and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output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be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100" spc="-50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L="214629" marR="1066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We</a:t>
            </a:r>
            <a:r>
              <a:rPr sz="1100" spc="-9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seek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</a:t>
            </a:r>
            <a:r>
              <a:rPr lang="en-IN" sz="1100" dirty="0">
                <a:latin typeface="Tahoma"/>
                <a:cs typeface="Tahoma"/>
              </a:rPr>
              <a:t>he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learn</a:t>
            </a:r>
            <a:r>
              <a:rPr lang="en-IN" sz="1100" spc="-45" dirty="0" err="1">
                <a:latin typeface="Tahoma"/>
                <a:cs typeface="Tahoma"/>
              </a:rPr>
              <a:t>ing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parameters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3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4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5</a:t>
            </a:r>
            <a:r>
              <a:rPr sz="1200" spc="179" baseline="-10416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such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our prediction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expression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i="1" spc="-265" dirty="0">
                <a:latin typeface="Arial"/>
                <a:cs typeface="Arial"/>
              </a:rPr>
              <a:t>y</a:t>
            </a:r>
            <a:r>
              <a:rPr sz="1100" spc="-265" dirty="0">
                <a:latin typeface="Tahoma"/>
                <a:cs typeface="Tahoma"/>
              </a:rPr>
              <a:t>ˆ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200" spc="37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200" spc="44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3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3</a:t>
            </a:r>
            <a:r>
              <a:rPr sz="1200" spc="37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4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4</a:t>
            </a:r>
            <a:r>
              <a:rPr sz="1200" spc="44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+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w</a:t>
            </a:r>
            <a:r>
              <a:rPr sz="1200" spc="-37" baseline="-10416" dirty="0">
                <a:latin typeface="Tahoma"/>
                <a:cs typeface="Tahoma"/>
              </a:rPr>
              <a:t>5 </a:t>
            </a:r>
            <a:r>
              <a:rPr sz="1100" spc="-50" dirty="0">
                <a:latin typeface="Tahoma"/>
                <a:cs typeface="Tahoma"/>
              </a:rPr>
              <a:t>gives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good </a:t>
            </a:r>
            <a:r>
              <a:rPr sz="1100" spc="-10" dirty="0">
                <a:latin typeface="Tahoma"/>
                <a:cs typeface="Tahoma"/>
              </a:rPr>
              <a:t>prediction.</a:t>
            </a:r>
            <a:endParaRPr sz="1100" dirty="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47357" y="2150985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75" dirty="0">
                <a:solidFill>
                  <a:srgbClr val="3333B2"/>
                </a:solidFill>
                <a:latin typeface="Lucida Sans Unicode"/>
                <a:cs typeface="Lucida Sans Unicode"/>
              </a:rPr>
              <a:t>►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4395" y="2166796"/>
            <a:ext cx="25888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latin typeface="Tahoma"/>
                <a:cs typeface="Tahoma"/>
              </a:rPr>
              <a:t>We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would </a:t>
            </a:r>
            <a:r>
              <a:rPr sz="1100" spc="-10" dirty="0">
                <a:latin typeface="Tahoma"/>
                <a:cs typeface="Tahoma"/>
              </a:rPr>
              <a:t>like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minimize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squared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error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45599" y="2208935"/>
            <a:ext cx="160731" cy="18081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450" dirty="0">
                <a:latin typeface="Lucida Sans Unicode"/>
                <a:cs typeface="Lucida Sans Unicode"/>
              </a:rPr>
              <a:t>Σ</a:t>
            </a:r>
            <a:endParaRPr sz="1100" dirty="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80485" y="2140279"/>
            <a:ext cx="198755" cy="252095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>
              <a:lnSpc>
                <a:spcPts val="830"/>
              </a:lnSpc>
              <a:spcBef>
                <a:spcPts val="229"/>
              </a:spcBef>
            </a:pPr>
            <a:r>
              <a:rPr sz="800" i="1" spc="-50" dirty="0">
                <a:latin typeface="Arial"/>
                <a:cs typeface="Arial"/>
              </a:rPr>
              <a:t>n</a:t>
            </a:r>
            <a:r>
              <a:rPr sz="800" i="1" spc="500" dirty="0">
                <a:latin typeface="Arial"/>
                <a:cs typeface="Arial"/>
              </a:rPr>
              <a:t>  </a:t>
            </a:r>
            <a:r>
              <a:rPr sz="800" i="1" dirty="0">
                <a:latin typeface="Arial"/>
                <a:cs typeface="Arial"/>
              </a:rPr>
              <a:t>i</a:t>
            </a:r>
            <a:r>
              <a:rPr sz="800" i="1" spc="-120" dirty="0">
                <a:latin typeface="Arial"/>
                <a:cs typeface="Arial"/>
              </a:rPr>
              <a:t> </a:t>
            </a:r>
            <a:r>
              <a:rPr sz="800" spc="-25" dirty="0">
                <a:latin typeface="Tahoma"/>
                <a:cs typeface="Tahoma"/>
              </a:rPr>
              <a:t>=1</a:t>
            </a:r>
            <a:endParaRPr sz="800">
              <a:latin typeface="Tahoma"/>
              <a:cs typeface="Tahom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11549" y="2213267"/>
            <a:ext cx="34925" cy="13970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07954" y="2213267"/>
            <a:ext cx="34925" cy="139700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3626853" y="2166796"/>
            <a:ext cx="526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dirty="0">
                <a:latin typeface="Arial"/>
                <a:cs typeface="Arial"/>
              </a:rPr>
              <a:t>y</a:t>
            </a:r>
            <a:r>
              <a:rPr sz="1100" i="1" spc="25" dirty="0">
                <a:latin typeface="Arial"/>
                <a:cs typeface="Arial"/>
              </a:rPr>
              <a:t> </a:t>
            </a:r>
            <a:r>
              <a:rPr sz="1100" spc="-35" dirty="0">
                <a:latin typeface="Lucida Sans Unicode"/>
                <a:cs typeface="Lucida Sans Unicode"/>
              </a:rPr>
              <a:t>−</a:t>
            </a:r>
            <a:r>
              <a:rPr sz="1100" spc="-105" dirty="0">
                <a:latin typeface="Lucida Sans Unicode"/>
                <a:cs typeface="Lucida Sans Unicode"/>
              </a:rPr>
              <a:t> </a:t>
            </a:r>
            <a:r>
              <a:rPr sz="1100" i="1" spc="-270" dirty="0">
                <a:latin typeface="Arial"/>
                <a:cs typeface="Arial"/>
              </a:rPr>
              <a:t>y</a:t>
            </a:r>
            <a:r>
              <a:rPr sz="1100" spc="-270" dirty="0">
                <a:latin typeface="Tahoma"/>
                <a:cs typeface="Tahoma"/>
              </a:rPr>
              <a:t>ˆ</a:t>
            </a:r>
            <a:r>
              <a:rPr sz="1100" spc="185" dirty="0">
                <a:latin typeface="Tahoma"/>
                <a:cs typeface="Tahoma"/>
              </a:rPr>
              <a:t> </a:t>
            </a:r>
            <a:r>
              <a:rPr sz="1200" spc="-75" baseline="27777" dirty="0">
                <a:latin typeface="Tahoma"/>
                <a:cs typeface="Tahoma"/>
              </a:rPr>
              <a:t>2</a:t>
            </a:r>
            <a:endParaRPr sz="1200" baseline="27777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048658" y="2242437"/>
            <a:ext cx="79375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50" dirty="0">
                <a:latin typeface="Tahoma"/>
                <a:cs typeface="Tahoma"/>
              </a:rPr>
              <a:t>2</a:t>
            </a:r>
            <a:endParaRPr sz="8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0" dirty="0"/>
              <a:t>Example</a:t>
            </a:r>
            <a:r>
              <a:rPr spc="-65" dirty="0"/>
              <a:t> </a:t>
            </a:r>
            <a:r>
              <a:rPr dirty="0"/>
              <a:t>of</a:t>
            </a:r>
            <a:r>
              <a:rPr spc="-65" dirty="0"/>
              <a:t> </a:t>
            </a:r>
            <a:r>
              <a:rPr spc="-30" dirty="0"/>
              <a:t>overfitting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902600"/>
            <a:ext cx="3662679" cy="74612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30480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35" dirty="0">
                <a:latin typeface="Tahoma"/>
                <a:cs typeface="Tahoma"/>
              </a:rPr>
              <a:t>Consider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7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following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data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on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4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variables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3</a:t>
            </a:r>
            <a:r>
              <a:rPr sz="1100" i="1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>
                <a:latin typeface="Tahoma"/>
                <a:cs typeface="Tahoma"/>
              </a:rPr>
              <a:t>4</a:t>
            </a:r>
            <a:r>
              <a:rPr sz="1200" spc="150" baseline="-10416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and </a:t>
            </a:r>
            <a:r>
              <a:rPr sz="1100" spc="-40" dirty="0">
                <a:latin typeface="Tahoma"/>
                <a:cs typeface="Tahoma"/>
              </a:rPr>
              <a:t>associated</a:t>
            </a:r>
            <a:r>
              <a:rPr sz="1100" spc="-20" dirty="0">
                <a:latin typeface="Tahoma"/>
                <a:cs typeface="Tahoma"/>
              </a:rPr>
              <a:t> output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variable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Arial"/>
                <a:cs typeface="Arial"/>
              </a:rPr>
              <a:t>y</a:t>
            </a:r>
            <a:r>
              <a:rPr sz="1100" i="1" spc="-190" dirty="0">
                <a:latin typeface="Arial"/>
                <a:cs typeface="Arial"/>
              </a:rPr>
              <a:t> </a:t>
            </a:r>
            <a:r>
              <a:rPr sz="1100" spc="-50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214629" marR="88265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Let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us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say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this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sample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of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real-</a:t>
            </a:r>
            <a:r>
              <a:rPr sz="1100" spc="-10" dirty="0">
                <a:latin typeface="Tahoma"/>
                <a:cs typeface="Tahoma"/>
              </a:rPr>
              <a:t>life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data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where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the </a:t>
            </a:r>
            <a:r>
              <a:rPr sz="1100" spc="-20" dirty="0">
                <a:latin typeface="Tahoma"/>
                <a:cs typeface="Tahoma"/>
              </a:rPr>
              <a:t>output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y</a:t>
            </a:r>
            <a:r>
              <a:rPr sz="1100" i="1" spc="70" dirty="0">
                <a:latin typeface="Arial"/>
                <a:cs typeface="Arial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≈</a:t>
            </a:r>
            <a:r>
              <a:rPr sz="1100" spc="-80" dirty="0">
                <a:latin typeface="Lucida Sans Unicode"/>
                <a:cs typeface="Lucida Sans Unicode"/>
              </a:rPr>
              <a:t> </a:t>
            </a:r>
            <a:r>
              <a:rPr sz="1100" i="1" spc="-25" dirty="0">
                <a:latin typeface="Arial"/>
                <a:cs typeface="Arial"/>
              </a:rPr>
              <a:t>x</a:t>
            </a:r>
            <a:r>
              <a:rPr sz="1200" spc="-37" baseline="-10416" dirty="0">
                <a:latin typeface="Tahoma"/>
                <a:cs typeface="Tahoma"/>
              </a:rPr>
              <a:t>1</a:t>
            </a:r>
            <a:r>
              <a:rPr sz="1100" spc="-2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563573" y="1761490"/>
          <a:ext cx="1475103" cy="6915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01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5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1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89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01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79070"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sz="1100" i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1200" spc="-37" baseline="-10416" dirty="0">
                          <a:latin typeface="Tahoma"/>
                          <a:cs typeface="Tahoma"/>
                        </a:rPr>
                        <a:t>1</a:t>
                      </a:r>
                      <a:endParaRPr sz="1200" baseline="-10416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sz="1100" i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1200" spc="-37" baseline="-10416" dirty="0">
                          <a:latin typeface="Tahoma"/>
                          <a:cs typeface="Tahoma"/>
                        </a:rPr>
                        <a:t>2</a:t>
                      </a:r>
                      <a:endParaRPr sz="1200" baseline="-10416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sz="1100" i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1200" spc="-37" baseline="-10416" dirty="0">
                          <a:latin typeface="Tahoma"/>
                          <a:cs typeface="Tahoma"/>
                        </a:rPr>
                        <a:t>3</a:t>
                      </a:r>
                      <a:endParaRPr sz="1200" baseline="-10416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sz="1100" i="1" spc="-25" dirty="0">
                          <a:latin typeface="Arial"/>
                          <a:cs typeface="Arial"/>
                        </a:rPr>
                        <a:t>x</a:t>
                      </a:r>
                      <a:r>
                        <a:rPr sz="1200" spc="-37" baseline="-10416" dirty="0">
                          <a:latin typeface="Tahoma"/>
                          <a:cs typeface="Tahoma"/>
                        </a:rPr>
                        <a:t>4</a:t>
                      </a:r>
                      <a:endParaRPr sz="1200" baseline="-10416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sz="1100" spc="-50" dirty="0">
                          <a:latin typeface="Tahoma"/>
                          <a:cs typeface="Tahoma"/>
                        </a:rPr>
                        <a:t>y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5735">
                <a:tc>
                  <a:txBody>
                    <a:bodyPr/>
                    <a:lstStyle/>
                    <a:p>
                      <a:pPr algn="ctr">
                        <a:lnSpc>
                          <a:spcPts val="1130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61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30"/>
                        </a:lnSpc>
                      </a:pPr>
                      <a:r>
                        <a:rPr sz="1100" spc="-50" dirty="0">
                          <a:latin typeface="Tahoma"/>
                          <a:cs typeface="Tahoma"/>
                        </a:rPr>
                        <a:t>2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30"/>
                        </a:lnSpc>
                      </a:pPr>
                      <a:r>
                        <a:rPr sz="1100" spc="-50" dirty="0">
                          <a:latin typeface="Tahoma"/>
                          <a:cs typeface="Tahoma"/>
                        </a:rPr>
                        <a:t>3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30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0.1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30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49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40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50" dirty="0">
                          <a:latin typeface="Tahoma"/>
                          <a:cs typeface="Tahoma"/>
                        </a:rPr>
                        <a:t>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50" dirty="0">
                          <a:latin typeface="Tahoma"/>
                          <a:cs typeface="Tahoma"/>
                        </a:rPr>
                        <a:t>4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0.5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40</a:t>
                      </a:r>
                      <a:endParaRPr sz="1100" dirty="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68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50" dirty="0">
                          <a:latin typeface="Tahoma"/>
                          <a:cs typeface="Tahoma"/>
                        </a:rPr>
                        <a:t>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10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1.0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5"/>
                        </a:lnSpc>
                      </a:pPr>
                      <a:r>
                        <a:rPr sz="1100" spc="-25" dirty="0">
                          <a:latin typeface="Tahoma"/>
                          <a:cs typeface="Tahoma"/>
                        </a:rPr>
                        <a:t>70</a:t>
                      </a:r>
                      <a:endParaRPr sz="1100" dirty="0">
                        <a:latin typeface="Tahoma"/>
                        <a:cs typeface="Tahoma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9FA7427-4CF5-388E-6E9B-EEEA590E20C9}"/>
              </a:ext>
            </a:extLst>
          </p:cNvPr>
          <p:cNvSpPr txBox="1"/>
          <p:nvPr/>
        </p:nvSpPr>
        <p:spPr>
          <a:xfrm>
            <a:off x="704850" y="2565770"/>
            <a:ext cx="2971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/>
              <a:t>For Example we can think x</a:t>
            </a:r>
            <a:r>
              <a:rPr lang="en-IN" sz="1000" baseline="-25000" dirty="0"/>
              <a:t>1</a:t>
            </a:r>
            <a:r>
              <a:rPr lang="en-IN" sz="1000" dirty="0"/>
              <a:t> as weight and y as height of a person and x</a:t>
            </a:r>
            <a:r>
              <a:rPr lang="en-IN" sz="1000" baseline="-25000" dirty="0"/>
              <a:t>2</a:t>
            </a:r>
            <a:r>
              <a:rPr lang="en-IN" sz="1000" dirty="0"/>
              <a:t>, x</a:t>
            </a:r>
            <a:r>
              <a:rPr lang="en-IN" sz="1000" baseline="-25000" dirty="0"/>
              <a:t>3 </a:t>
            </a:r>
            <a:r>
              <a:rPr lang="en-IN" sz="1000" dirty="0"/>
              <a:t>and x</a:t>
            </a:r>
            <a:r>
              <a:rPr lang="en-IN" sz="1000" baseline="-25000" dirty="0"/>
              <a:t>4 </a:t>
            </a:r>
            <a:r>
              <a:rPr lang="en-IN" sz="1000" dirty="0"/>
              <a:t>are features that are not much relevant to height.</a:t>
            </a:r>
          </a:p>
        </p:txBody>
      </p:sp>
    </p:spTree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0" dirty="0"/>
              <a:t>Example</a:t>
            </a:r>
            <a:r>
              <a:rPr spc="-65" dirty="0"/>
              <a:t> </a:t>
            </a:r>
            <a:r>
              <a:rPr dirty="0"/>
              <a:t>of</a:t>
            </a:r>
            <a:r>
              <a:rPr spc="-65" dirty="0"/>
              <a:t> </a:t>
            </a:r>
            <a:r>
              <a:rPr spc="-30" dirty="0"/>
              <a:t>overfitting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957" y="1041271"/>
            <a:ext cx="3822700" cy="13004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15265" indent="-177165">
              <a:lnSpc>
                <a:spcPct val="100000"/>
              </a:lnSpc>
              <a:spcBef>
                <a:spcPts val="90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dirty="0">
                <a:latin typeface="Tahoma"/>
                <a:cs typeface="Tahoma"/>
              </a:rPr>
              <a:t>Minimizing</a:t>
            </a:r>
            <a:r>
              <a:rPr sz="1100" spc="-9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squared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error, </a:t>
            </a:r>
            <a:r>
              <a:rPr sz="1100" spc="-95" dirty="0">
                <a:latin typeface="Tahoma"/>
                <a:cs typeface="Tahoma"/>
              </a:rPr>
              <a:t>we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notice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that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one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good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solution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  <a:p>
            <a:pPr marL="214629">
              <a:lnSpc>
                <a:spcPct val="100000"/>
              </a:lnSpc>
              <a:spcBef>
                <a:spcPts val="35"/>
              </a:spcBef>
            </a:pP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200" spc="112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1</a:t>
            </a:r>
            <a:r>
              <a:rPr sz="1100" i="1" spc="-30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200" spc="135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3</a:t>
            </a:r>
            <a:r>
              <a:rPr sz="1200" spc="127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4</a:t>
            </a:r>
            <a:r>
              <a:rPr sz="1200" spc="135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0</a:t>
            </a:r>
            <a:r>
              <a:rPr sz="1100" i="1" spc="-30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5</a:t>
            </a:r>
            <a:r>
              <a:rPr sz="1200" spc="127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0.</a:t>
            </a:r>
            <a:endParaRPr sz="1100">
              <a:latin typeface="Tahoma"/>
              <a:cs typeface="Tahoma"/>
            </a:endParaRPr>
          </a:p>
          <a:p>
            <a:pPr marL="214629" marR="304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This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solution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does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not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give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zero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squared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error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with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respect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to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actual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observations </a:t>
            </a:r>
            <a:r>
              <a:rPr sz="1100" dirty="0">
                <a:latin typeface="Tahoma"/>
                <a:cs typeface="Tahoma"/>
              </a:rPr>
              <a:t>but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gives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an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error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close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to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zero.</a:t>
            </a:r>
            <a:endParaRPr sz="1100">
              <a:latin typeface="Tahoma"/>
              <a:cs typeface="Tahoma"/>
            </a:endParaRPr>
          </a:p>
          <a:p>
            <a:pPr marL="214629" marR="154305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>
                <a:latin typeface="Tahoma"/>
                <a:cs typeface="Tahoma"/>
              </a:rPr>
              <a:t>The</a:t>
            </a:r>
            <a:r>
              <a:rPr sz="1100" spc="-30" dirty="0">
                <a:latin typeface="Tahoma"/>
                <a:cs typeface="Tahoma"/>
              </a:rPr>
              <a:t> solution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1</a:t>
            </a:r>
            <a:r>
              <a:rPr sz="1200" spc="112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1</a:t>
            </a:r>
            <a:r>
              <a:rPr sz="1100" i="1" spc="-30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2</a:t>
            </a:r>
            <a:r>
              <a:rPr sz="1200" spc="112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3</a:t>
            </a:r>
            <a:r>
              <a:rPr sz="1200" spc="120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4</a:t>
            </a:r>
            <a:r>
              <a:rPr sz="1200" spc="120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0</a:t>
            </a:r>
            <a:r>
              <a:rPr sz="1100" i="1" spc="-30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>
                <a:latin typeface="Tahoma"/>
                <a:cs typeface="Tahoma"/>
              </a:rPr>
              <a:t>5</a:t>
            </a:r>
            <a:r>
              <a:rPr sz="1200" spc="112" baseline="-10416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=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0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is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very </a:t>
            </a:r>
            <a:r>
              <a:rPr sz="1100" spc="-30" dirty="0">
                <a:latin typeface="Tahoma"/>
                <a:cs typeface="Tahoma"/>
              </a:rPr>
              <a:t>good </a:t>
            </a:r>
            <a:r>
              <a:rPr sz="1100" spc="-45" dirty="0">
                <a:latin typeface="Tahoma"/>
                <a:cs typeface="Tahoma"/>
              </a:rPr>
              <a:t>one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since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it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captures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real-</a:t>
            </a:r>
            <a:r>
              <a:rPr sz="1100" spc="-10" dirty="0">
                <a:latin typeface="Tahoma"/>
                <a:cs typeface="Tahoma"/>
              </a:rPr>
              <a:t>life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relationship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between </a:t>
            </a:r>
            <a:r>
              <a:rPr sz="1100" spc="-10" dirty="0">
                <a:latin typeface="Tahoma"/>
                <a:cs typeface="Tahoma"/>
              </a:rPr>
              <a:t>the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output</a:t>
            </a:r>
            <a:r>
              <a:rPr sz="1100" spc="-35" dirty="0">
                <a:latin typeface="Tahoma"/>
                <a:cs typeface="Tahoma"/>
              </a:rPr>
              <a:t> variable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i="1" dirty="0">
                <a:latin typeface="Arial"/>
                <a:cs typeface="Arial"/>
              </a:rPr>
              <a:t>y</a:t>
            </a:r>
            <a:r>
              <a:rPr sz="1100" i="1" spc="95" dirty="0">
                <a:latin typeface="Arial"/>
                <a:cs typeface="Arial"/>
              </a:rPr>
              <a:t> </a:t>
            </a:r>
            <a:r>
              <a:rPr sz="1100" spc="-35" dirty="0">
                <a:latin typeface="Tahoma"/>
                <a:cs typeface="Tahoma"/>
              </a:rPr>
              <a:t>and </a:t>
            </a:r>
            <a:r>
              <a:rPr sz="1100" i="1" spc="-25" dirty="0">
                <a:latin typeface="Arial"/>
                <a:cs typeface="Arial"/>
              </a:rPr>
              <a:t>x</a:t>
            </a:r>
            <a:r>
              <a:rPr sz="1200" spc="-37" baseline="-10416" dirty="0">
                <a:latin typeface="Tahoma"/>
                <a:cs typeface="Tahoma"/>
              </a:rPr>
              <a:t>1</a:t>
            </a:r>
            <a:r>
              <a:rPr sz="1100" spc="-2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0" dirty="0"/>
              <a:t>Example</a:t>
            </a:r>
            <a:r>
              <a:rPr spc="-65" dirty="0"/>
              <a:t> </a:t>
            </a:r>
            <a:r>
              <a:rPr dirty="0"/>
              <a:t>of</a:t>
            </a:r>
            <a:r>
              <a:rPr spc="-65" dirty="0"/>
              <a:t> </a:t>
            </a:r>
            <a:r>
              <a:rPr spc="-30" dirty="0"/>
              <a:t>overfitting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78892" rIns="0" bIns="0" rtlCol="0">
            <a:spAutoFit/>
          </a:bodyPr>
          <a:lstStyle/>
          <a:p>
            <a:pPr marL="214629" marR="373380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spc="-35" dirty="0"/>
              <a:t>Consider</a:t>
            </a:r>
            <a:r>
              <a:rPr sz="1100" spc="-55" dirty="0"/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/>
              <a:t>1</a:t>
            </a:r>
            <a:r>
              <a:rPr sz="1200" spc="120" baseline="-10416" dirty="0"/>
              <a:t> </a:t>
            </a:r>
            <a:r>
              <a:rPr sz="1100" dirty="0"/>
              <a:t>=</a:t>
            </a:r>
            <a:r>
              <a:rPr sz="1100" spc="-60" dirty="0"/>
              <a:t> </a:t>
            </a:r>
            <a:r>
              <a:rPr sz="1100" spc="-30" dirty="0"/>
              <a:t>0</a:t>
            </a:r>
            <a:r>
              <a:rPr sz="1100" i="1" spc="-30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/>
              <a:t>2</a:t>
            </a:r>
            <a:r>
              <a:rPr sz="1200" spc="120" baseline="-10416" dirty="0"/>
              <a:t> </a:t>
            </a:r>
            <a:r>
              <a:rPr sz="1100" dirty="0"/>
              <a:t>=</a:t>
            </a:r>
            <a:r>
              <a:rPr sz="1100" spc="-60" dirty="0"/>
              <a:t> </a:t>
            </a:r>
            <a:r>
              <a:rPr sz="1100" spc="-30" dirty="0"/>
              <a:t>7</a:t>
            </a:r>
            <a:r>
              <a:rPr sz="1100" i="1" spc="-30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/>
              <a:t>3</a:t>
            </a:r>
            <a:r>
              <a:rPr sz="1200" spc="120" baseline="-10416" dirty="0"/>
              <a:t> </a:t>
            </a:r>
            <a:r>
              <a:rPr sz="1100" dirty="0"/>
              <a:t>=</a:t>
            </a:r>
            <a:r>
              <a:rPr sz="1100" spc="-60" dirty="0"/>
              <a:t> </a:t>
            </a:r>
            <a:r>
              <a:rPr sz="1100" spc="-30" dirty="0"/>
              <a:t>5</a:t>
            </a:r>
            <a:r>
              <a:rPr sz="1100" i="1" spc="-30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/>
              <a:t>4</a:t>
            </a:r>
            <a:r>
              <a:rPr sz="1200" spc="120" baseline="-10416" dirty="0"/>
              <a:t> </a:t>
            </a:r>
            <a:r>
              <a:rPr sz="1100" dirty="0"/>
              <a:t>=</a:t>
            </a:r>
            <a:r>
              <a:rPr sz="1100" spc="-60" dirty="0"/>
              <a:t> </a:t>
            </a:r>
            <a:r>
              <a:rPr sz="1100" spc="-30" dirty="0"/>
              <a:t>0</a:t>
            </a:r>
            <a:r>
              <a:rPr sz="1100" i="1" spc="-30" dirty="0">
                <a:latin typeface="Calibri"/>
                <a:cs typeface="Calibri"/>
              </a:rPr>
              <a:t>,</a:t>
            </a:r>
            <a:r>
              <a:rPr sz="1100" i="1" spc="-70" dirty="0">
                <a:latin typeface="Calibri"/>
                <a:cs typeface="Calibri"/>
              </a:rPr>
              <a:t> </a:t>
            </a:r>
            <a:r>
              <a:rPr sz="1100" i="1" dirty="0">
                <a:latin typeface="Arial"/>
                <a:cs typeface="Arial"/>
              </a:rPr>
              <a:t>w</a:t>
            </a:r>
            <a:r>
              <a:rPr sz="1200" baseline="-10416" dirty="0"/>
              <a:t>5</a:t>
            </a:r>
            <a:r>
              <a:rPr sz="1200" spc="120" baseline="-10416" dirty="0"/>
              <a:t> </a:t>
            </a:r>
            <a:r>
              <a:rPr sz="1100" dirty="0"/>
              <a:t>=</a:t>
            </a:r>
            <a:r>
              <a:rPr sz="1100" spc="-60" dirty="0"/>
              <a:t> </a:t>
            </a:r>
            <a:r>
              <a:rPr sz="1100" dirty="0"/>
              <a:t>20.</a:t>
            </a:r>
            <a:r>
              <a:rPr sz="1100" spc="110" dirty="0"/>
              <a:t> </a:t>
            </a:r>
            <a:r>
              <a:rPr sz="1100" spc="-20" dirty="0"/>
              <a:t>This </a:t>
            </a:r>
            <a:r>
              <a:rPr sz="1100" spc="-25" dirty="0"/>
              <a:t>solution</a:t>
            </a:r>
            <a:r>
              <a:rPr sz="1100" spc="-35" dirty="0"/>
              <a:t> </a:t>
            </a:r>
            <a:r>
              <a:rPr sz="1100" spc="-50" dirty="0"/>
              <a:t>gives</a:t>
            </a:r>
            <a:r>
              <a:rPr sz="1100" spc="-35" dirty="0"/>
              <a:t> zero</a:t>
            </a:r>
            <a:r>
              <a:rPr sz="1100" spc="-40" dirty="0"/>
              <a:t> </a:t>
            </a:r>
            <a:r>
              <a:rPr sz="1100" spc="-20" dirty="0"/>
              <a:t>training</a:t>
            </a:r>
            <a:r>
              <a:rPr sz="1100" spc="-35" dirty="0"/>
              <a:t> </a:t>
            </a:r>
            <a:r>
              <a:rPr sz="1100" spc="-10" dirty="0"/>
              <a:t>error.</a:t>
            </a:r>
            <a:endParaRPr sz="1100">
              <a:latin typeface="Arial"/>
              <a:cs typeface="Arial"/>
            </a:endParaRPr>
          </a:p>
          <a:p>
            <a:pPr marL="214629" marR="304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/>
              <a:t>It</a:t>
            </a:r>
            <a:r>
              <a:rPr sz="1100" spc="-70" dirty="0"/>
              <a:t> </a:t>
            </a:r>
            <a:r>
              <a:rPr sz="1100" dirty="0"/>
              <a:t>is</a:t>
            </a:r>
            <a:r>
              <a:rPr sz="1100" spc="-40" dirty="0"/>
              <a:t> </a:t>
            </a:r>
            <a:r>
              <a:rPr sz="1100" dirty="0"/>
              <a:t>a</a:t>
            </a:r>
            <a:r>
              <a:rPr sz="1100" spc="-35" dirty="0"/>
              <a:t> </a:t>
            </a:r>
            <a:r>
              <a:rPr sz="1100" spc="-50" dirty="0"/>
              <a:t>very</a:t>
            </a:r>
            <a:r>
              <a:rPr sz="1100" spc="-40" dirty="0"/>
              <a:t> </a:t>
            </a:r>
            <a:r>
              <a:rPr sz="1100" spc="-25" dirty="0"/>
              <a:t>poor</a:t>
            </a:r>
            <a:r>
              <a:rPr sz="1100" spc="-40" dirty="0"/>
              <a:t> </a:t>
            </a:r>
            <a:r>
              <a:rPr sz="1100" spc="-25" dirty="0"/>
              <a:t>solution</a:t>
            </a:r>
            <a:r>
              <a:rPr sz="1100" spc="-40" dirty="0"/>
              <a:t> </a:t>
            </a:r>
            <a:r>
              <a:rPr sz="1100" spc="-35" dirty="0"/>
              <a:t>since </a:t>
            </a:r>
            <a:r>
              <a:rPr sz="1100" spc="-45" dirty="0"/>
              <a:t>there</a:t>
            </a:r>
            <a:r>
              <a:rPr sz="1100" spc="-40" dirty="0"/>
              <a:t> </a:t>
            </a:r>
            <a:r>
              <a:rPr sz="1100" dirty="0"/>
              <a:t>is</a:t>
            </a:r>
            <a:r>
              <a:rPr sz="1100" spc="-40" dirty="0"/>
              <a:t> </a:t>
            </a:r>
            <a:r>
              <a:rPr sz="1100" spc="-10" dirty="0"/>
              <a:t>no</a:t>
            </a:r>
            <a:r>
              <a:rPr sz="1100" spc="-45" dirty="0"/>
              <a:t> </a:t>
            </a:r>
            <a:r>
              <a:rPr sz="1100" spc="-65" dirty="0"/>
              <a:t>dependence</a:t>
            </a:r>
            <a:r>
              <a:rPr sz="1100" spc="-20" dirty="0"/>
              <a:t> </a:t>
            </a:r>
            <a:r>
              <a:rPr sz="1100" dirty="0"/>
              <a:t>of</a:t>
            </a:r>
            <a:r>
              <a:rPr sz="1100" spc="-40" dirty="0"/>
              <a:t> </a:t>
            </a:r>
            <a:r>
              <a:rPr sz="1100" spc="-25" dirty="0"/>
              <a:t>the </a:t>
            </a:r>
            <a:r>
              <a:rPr sz="1100" spc="-20" dirty="0"/>
              <a:t>output</a:t>
            </a:r>
            <a:r>
              <a:rPr sz="1100" spc="-70" dirty="0"/>
              <a:t> </a:t>
            </a:r>
            <a:r>
              <a:rPr sz="1100" spc="-35" dirty="0"/>
              <a:t>variable </a:t>
            </a:r>
            <a:r>
              <a:rPr sz="1100" i="1" dirty="0">
                <a:latin typeface="Arial"/>
                <a:cs typeface="Arial"/>
              </a:rPr>
              <a:t>y</a:t>
            </a:r>
            <a:r>
              <a:rPr sz="1100" i="1" spc="105" dirty="0">
                <a:latin typeface="Arial"/>
                <a:cs typeface="Arial"/>
              </a:rPr>
              <a:t> </a:t>
            </a:r>
            <a:r>
              <a:rPr sz="1100" spc="-10" dirty="0"/>
              <a:t>on</a:t>
            </a:r>
            <a:r>
              <a:rPr sz="1100" spc="-35" dirty="0"/>
              <a:t> </a:t>
            </a:r>
            <a:r>
              <a:rPr sz="1100" i="1" dirty="0">
                <a:latin typeface="Arial"/>
                <a:cs typeface="Arial"/>
              </a:rPr>
              <a:t>x</a:t>
            </a:r>
            <a:r>
              <a:rPr sz="1200" baseline="-10416" dirty="0"/>
              <a:t>1</a:t>
            </a:r>
            <a:r>
              <a:rPr sz="1200" spc="157" baseline="-10416" dirty="0"/>
              <a:t> </a:t>
            </a:r>
            <a:r>
              <a:rPr sz="1100" spc="-25" dirty="0"/>
              <a:t>while</a:t>
            </a:r>
            <a:r>
              <a:rPr sz="1100" spc="-30" dirty="0"/>
              <a:t> </a:t>
            </a:r>
            <a:r>
              <a:rPr sz="1100" spc="-90" dirty="0"/>
              <a:t>we</a:t>
            </a:r>
            <a:r>
              <a:rPr sz="1100" dirty="0"/>
              <a:t> </a:t>
            </a:r>
            <a:r>
              <a:rPr sz="1100" spc="-50" dirty="0"/>
              <a:t>know</a:t>
            </a:r>
            <a:r>
              <a:rPr sz="1100" spc="-30" dirty="0"/>
              <a:t> </a:t>
            </a:r>
            <a:r>
              <a:rPr sz="1100" dirty="0"/>
              <a:t>that</a:t>
            </a:r>
            <a:r>
              <a:rPr sz="1100" spc="-35" dirty="0"/>
              <a:t> </a:t>
            </a:r>
            <a:r>
              <a:rPr sz="1100" spc="-45" dirty="0"/>
              <a:t>there</a:t>
            </a:r>
            <a:r>
              <a:rPr sz="1100" spc="-30" dirty="0"/>
              <a:t> </a:t>
            </a:r>
            <a:r>
              <a:rPr sz="1100" dirty="0"/>
              <a:t>is</a:t>
            </a:r>
            <a:r>
              <a:rPr sz="1100" spc="-35" dirty="0"/>
              <a:t> </a:t>
            </a:r>
            <a:r>
              <a:rPr sz="1100" spc="-20" dirty="0"/>
              <a:t>actually</a:t>
            </a:r>
            <a:r>
              <a:rPr sz="1100" spc="-30" dirty="0"/>
              <a:t> </a:t>
            </a:r>
            <a:r>
              <a:rPr sz="1100" spc="-50" dirty="0"/>
              <a:t>a </a:t>
            </a:r>
            <a:r>
              <a:rPr sz="1100" spc="-30" dirty="0"/>
              <a:t>strong</a:t>
            </a:r>
            <a:r>
              <a:rPr sz="1100" spc="-10" dirty="0"/>
              <a:t> </a:t>
            </a:r>
            <a:r>
              <a:rPr sz="1100" spc="-70" dirty="0"/>
              <a:t>dependence</a:t>
            </a:r>
            <a:r>
              <a:rPr sz="1100" dirty="0"/>
              <a:t> </a:t>
            </a:r>
            <a:r>
              <a:rPr sz="1100" spc="-70" dirty="0"/>
              <a:t>between</a:t>
            </a:r>
            <a:r>
              <a:rPr sz="1100" spc="-5" dirty="0"/>
              <a:t> </a:t>
            </a:r>
            <a:r>
              <a:rPr sz="1100" i="1" dirty="0">
                <a:latin typeface="Arial"/>
                <a:cs typeface="Arial"/>
              </a:rPr>
              <a:t>y</a:t>
            </a:r>
            <a:r>
              <a:rPr sz="1100" i="1" spc="145" dirty="0">
                <a:latin typeface="Arial"/>
                <a:cs typeface="Arial"/>
              </a:rPr>
              <a:t> </a:t>
            </a:r>
            <a:r>
              <a:rPr sz="1100" spc="-35" dirty="0"/>
              <a:t>and</a:t>
            </a:r>
            <a:r>
              <a:rPr sz="1100" spc="-5" dirty="0"/>
              <a:t> </a:t>
            </a:r>
            <a:r>
              <a:rPr sz="1100" i="1" spc="-25" dirty="0">
                <a:latin typeface="Arial"/>
                <a:cs typeface="Arial"/>
              </a:rPr>
              <a:t>x</a:t>
            </a:r>
            <a:r>
              <a:rPr sz="1200" spc="-37" baseline="-10416" dirty="0"/>
              <a:t>1</a:t>
            </a:r>
            <a:r>
              <a:rPr sz="1100" spc="-25" dirty="0"/>
              <a:t>.</a:t>
            </a:r>
            <a:endParaRPr sz="1100">
              <a:latin typeface="Arial"/>
              <a:cs typeface="Arial"/>
            </a:endParaRPr>
          </a:p>
          <a:p>
            <a:pPr marL="215265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spc="-45" dirty="0"/>
              <a:t>Therefore</a:t>
            </a:r>
            <a:r>
              <a:rPr sz="1100" spc="-20" dirty="0"/>
              <a:t> </a:t>
            </a:r>
            <a:r>
              <a:rPr sz="1100" dirty="0"/>
              <a:t>it</a:t>
            </a:r>
            <a:r>
              <a:rPr sz="1100" spc="-20" dirty="0"/>
              <a:t> </a:t>
            </a:r>
            <a:r>
              <a:rPr sz="1100" dirty="0"/>
              <a:t>will</a:t>
            </a:r>
            <a:r>
              <a:rPr sz="1100" spc="-20" dirty="0"/>
              <a:t> incur</a:t>
            </a:r>
            <a:r>
              <a:rPr sz="1100" spc="-15" dirty="0"/>
              <a:t> </a:t>
            </a:r>
            <a:r>
              <a:rPr sz="1100" dirty="0"/>
              <a:t>a</a:t>
            </a:r>
            <a:r>
              <a:rPr sz="1100" spc="-20" dirty="0"/>
              <a:t> high </a:t>
            </a:r>
            <a:r>
              <a:rPr sz="1100" spc="-50" dirty="0"/>
              <a:t>error</a:t>
            </a:r>
            <a:r>
              <a:rPr sz="1100" spc="-15" dirty="0"/>
              <a:t> </a:t>
            </a:r>
            <a:r>
              <a:rPr sz="1100" spc="-10" dirty="0"/>
              <a:t>on</a:t>
            </a:r>
            <a:r>
              <a:rPr sz="1100" spc="-20" dirty="0"/>
              <a:t> </a:t>
            </a:r>
            <a:r>
              <a:rPr sz="1100" spc="-40" dirty="0"/>
              <a:t>test-</a:t>
            </a:r>
            <a:r>
              <a:rPr sz="1100" spc="-10" dirty="0"/>
              <a:t>data.</a:t>
            </a:r>
            <a:endParaRPr sz="1100"/>
          </a:p>
          <a:p>
            <a:pPr marL="214629" marR="3302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Font typeface="Lucida Sans Unicode"/>
              <a:buChar char="►"/>
              <a:tabLst>
                <a:tab pos="214629" algn="l"/>
              </a:tabLst>
            </a:pPr>
            <a:r>
              <a:rPr sz="1100" dirty="0"/>
              <a:t>This</a:t>
            </a:r>
            <a:r>
              <a:rPr sz="1100" spc="-35" dirty="0"/>
              <a:t> </a:t>
            </a:r>
            <a:r>
              <a:rPr sz="1100" spc="-50" dirty="0"/>
              <a:t>example</a:t>
            </a:r>
            <a:r>
              <a:rPr sz="1100" spc="-25" dirty="0"/>
              <a:t> illustrates</a:t>
            </a:r>
            <a:r>
              <a:rPr sz="1100" spc="-35" dirty="0"/>
              <a:t> </a:t>
            </a:r>
            <a:r>
              <a:rPr sz="1100" spc="-10" dirty="0"/>
              <a:t>the</a:t>
            </a:r>
            <a:r>
              <a:rPr sz="1100" spc="-25" dirty="0"/>
              <a:t> </a:t>
            </a:r>
            <a:r>
              <a:rPr sz="1100" spc="-40" dirty="0"/>
              <a:t>idea</a:t>
            </a:r>
            <a:r>
              <a:rPr sz="1100" spc="-25" dirty="0"/>
              <a:t> </a:t>
            </a:r>
            <a:r>
              <a:rPr sz="1100" dirty="0"/>
              <a:t>that</a:t>
            </a:r>
            <a:r>
              <a:rPr sz="1100" spc="-35" dirty="0"/>
              <a:t> </a:t>
            </a:r>
            <a:r>
              <a:rPr sz="1100" spc="-30" dirty="0"/>
              <a:t>minimizing </a:t>
            </a:r>
            <a:r>
              <a:rPr sz="1100" spc="-10" dirty="0"/>
              <a:t>the</a:t>
            </a:r>
            <a:r>
              <a:rPr sz="1100" spc="-25" dirty="0"/>
              <a:t> </a:t>
            </a:r>
            <a:r>
              <a:rPr sz="1100" spc="-20" dirty="0"/>
              <a:t>loss </a:t>
            </a:r>
            <a:r>
              <a:rPr sz="1100" spc="-25" dirty="0"/>
              <a:t>function</a:t>
            </a:r>
            <a:r>
              <a:rPr sz="1100" spc="-50" dirty="0"/>
              <a:t> </a:t>
            </a:r>
            <a:r>
              <a:rPr sz="1100" dirty="0"/>
              <a:t>to</a:t>
            </a:r>
            <a:r>
              <a:rPr sz="1100" spc="-35" dirty="0"/>
              <a:t> </a:t>
            </a:r>
            <a:r>
              <a:rPr sz="1100" spc="-10" dirty="0"/>
              <a:t>the</a:t>
            </a:r>
            <a:r>
              <a:rPr sz="1100" spc="-40" dirty="0"/>
              <a:t> greatest</a:t>
            </a:r>
            <a:r>
              <a:rPr sz="1100" spc="-45" dirty="0"/>
              <a:t> </a:t>
            </a:r>
            <a:r>
              <a:rPr sz="1100" spc="-30" dirty="0"/>
              <a:t>extent</a:t>
            </a:r>
            <a:r>
              <a:rPr sz="1100" spc="-40" dirty="0"/>
              <a:t> </a:t>
            </a:r>
            <a:r>
              <a:rPr sz="1100" spc="-50" dirty="0"/>
              <a:t>may</a:t>
            </a:r>
            <a:r>
              <a:rPr sz="1100" spc="-35" dirty="0"/>
              <a:t> </a:t>
            </a:r>
            <a:r>
              <a:rPr sz="1100" dirty="0"/>
              <a:t>not</a:t>
            </a:r>
            <a:r>
              <a:rPr sz="1100" spc="-40" dirty="0"/>
              <a:t> </a:t>
            </a:r>
            <a:r>
              <a:rPr sz="1100" spc="-10" dirty="0"/>
              <a:t>be</a:t>
            </a:r>
            <a:r>
              <a:rPr sz="1100" spc="-40" dirty="0"/>
              <a:t> </a:t>
            </a:r>
            <a:r>
              <a:rPr sz="1100" dirty="0"/>
              <a:t>a</a:t>
            </a:r>
            <a:r>
              <a:rPr sz="1100" spc="-40" dirty="0"/>
              <a:t> </a:t>
            </a:r>
            <a:r>
              <a:rPr sz="1100" spc="-30" dirty="0"/>
              <a:t>good</a:t>
            </a:r>
            <a:r>
              <a:rPr sz="1100" spc="-40" dirty="0"/>
              <a:t> </a:t>
            </a:r>
            <a:r>
              <a:rPr sz="1100" spc="-20" dirty="0"/>
              <a:t>thing</a:t>
            </a:r>
            <a:r>
              <a:rPr sz="1100" spc="-40" dirty="0"/>
              <a:t> </a:t>
            </a:r>
            <a:r>
              <a:rPr sz="1100" spc="-35" dirty="0"/>
              <a:t>since </a:t>
            </a:r>
            <a:r>
              <a:rPr sz="1100" spc="-10" dirty="0"/>
              <a:t>the</a:t>
            </a:r>
            <a:r>
              <a:rPr sz="1100" spc="-60" dirty="0"/>
              <a:t> </a:t>
            </a:r>
            <a:r>
              <a:rPr sz="1100" spc="-35" dirty="0"/>
              <a:t>model</a:t>
            </a:r>
            <a:r>
              <a:rPr sz="1100" spc="-45" dirty="0"/>
              <a:t> </a:t>
            </a:r>
            <a:r>
              <a:rPr sz="1100" spc="-50" dirty="0"/>
              <a:t>may</a:t>
            </a:r>
            <a:r>
              <a:rPr sz="1100" spc="-40" dirty="0"/>
              <a:t> </a:t>
            </a:r>
            <a:r>
              <a:rPr sz="1100" spc="-25" dirty="0"/>
              <a:t>then</a:t>
            </a:r>
            <a:r>
              <a:rPr sz="1100" spc="-45" dirty="0"/>
              <a:t> </a:t>
            </a:r>
            <a:r>
              <a:rPr sz="1100" spc="-40" dirty="0"/>
              <a:t>perform</a:t>
            </a:r>
            <a:r>
              <a:rPr sz="1100" spc="-45" dirty="0"/>
              <a:t> </a:t>
            </a:r>
            <a:r>
              <a:rPr sz="1100" spc="-25" dirty="0"/>
              <a:t>poorly</a:t>
            </a:r>
            <a:r>
              <a:rPr sz="1100" spc="-45" dirty="0"/>
              <a:t> </a:t>
            </a:r>
            <a:r>
              <a:rPr sz="1100" spc="-10" dirty="0"/>
              <a:t>on</a:t>
            </a:r>
            <a:r>
              <a:rPr sz="1100" spc="-45" dirty="0"/>
              <a:t> real-</a:t>
            </a:r>
            <a:r>
              <a:rPr sz="1100" spc="-10" dirty="0"/>
              <a:t>life</a:t>
            </a:r>
            <a:r>
              <a:rPr sz="1100" spc="-50" dirty="0"/>
              <a:t> </a:t>
            </a:r>
            <a:r>
              <a:rPr sz="1100" spc="-10" dirty="0"/>
              <a:t>data.</a:t>
            </a:r>
            <a:endParaRPr sz="1100"/>
          </a:p>
        </p:txBody>
      </p:sp>
    </p:spTree>
  </p:cSld>
  <p:clrMapOvr>
    <a:masterClrMapping/>
  </p:clrMapOvr>
  <p:transition>
    <p:cut/>
  </p:transition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75E3588147654284604D4E812B6D70" ma:contentTypeVersion="32" ma:contentTypeDescription="Create a new document." ma:contentTypeScope="" ma:versionID="62c7be92337541b430aa89ae92170225">
  <xsd:schema xmlns:xsd="http://www.w3.org/2001/XMLSchema" xmlns:xs="http://www.w3.org/2001/XMLSchema" xmlns:p="http://schemas.microsoft.com/office/2006/metadata/properties" xmlns:ns2="0a2451e9-b2b7-43a3-aada-52e3e0c35c47" xmlns:ns3="7007aa70-762f-4b31-aded-bfa7aca65826" targetNamespace="http://schemas.microsoft.com/office/2006/metadata/properties" ma:root="true" ma:fieldsID="6bf9aa7f290f016ad30c1f432a629028" ns2:_="" ns3:_="">
    <xsd:import namespace="0a2451e9-b2b7-43a3-aada-52e3e0c35c47"/>
    <xsd:import namespace="7007aa70-762f-4b31-aded-bfa7aca65826"/>
    <xsd:element name="properties">
      <xsd:complexType>
        <xsd:sequence>
          <xsd:element name="documentManagement">
            <xsd:complexType>
              <xsd:all>
                <xsd:element ref="ns2:NotebookType" minOccurs="0"/>
                <xsd:element ref="ns2:FolderType" minOccurs="0"/>
                <xsd:element ref="ns2:CultureName" minOccurs="0"/>
                <xsd:element ref="ns2:AppVersion" minOccurs="0"/>
                <xsd:element ref="ns2:TeamsChannelId" minOccurs="0"/>
                <xsd:element ref="ns2:Owner" minOccurs="0"/>
                <xsd:element ref="ns2:Math_Settings" minOccurs="0"/>
                <xsd:element ref="ns2:DefaultSectionNames" minOccurs="0"/>
                <xsd:element ref="ns2:Templates" minOccurs="0"/>
                <xsd:element ref="ns2:Teachers" minOccurs="0"/>
                <xsd:element ref="ns2:Students" minOccurs="0"/>
                <xsd:element ref="ns2:Student_Groups" minOccurs="0"/>
                <xsd:element ref="ns2:Distribution_Groups" minOccurs="0"/>
                <xsd:element ref="ns2:LMS_Mappings" minOccurs="0"/>
                <xsd:element ref="ns2:Invited_Teachers" minOccurs="0"/>
                <xsd:element ref="ns2:Invited_Students" minOccurs="0"/>
                <xsd:element ref="ns2:Self_Registration_Enabled" minOccurs="0"/>
                <xsd:element ref="ns2:Has_Teacher_Only_SectionGroup" minOccurs="0"/>
                <xsd:element ref="ns2:Is_Collaboration_Space_Locked" minOccurs="0"/>
                <xsd:element ref="ns2:IsNotebookLocked" minOccurs="0"/>
                <xsd:element ref="ns2:Teams_Channel_Section_Location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2451e9-b2b7-43a3-aada-52e3e0c35c47" elementFormDefault="qualified">
    <xsd:import namespace="http://schemas.microsoft.com/office/2006/documentManagement/types"/>
    <xsd:import namespace="http://schemas.microsoft.com/office/infopath/2007/PartnerControls"/>
    <xsd:element name="NotebookType" ma:index="8" nillable="true" ma:displayName="Notebook Type" ma:internalName="NotebookType">
      <xsd:simpleType>
        <xsd:restriction base="dms:Text"/>
      </xsd:simpleType>
    </xsd:element>
    <xsd:element name="FolderType" ma:index="9" nillable="true" ma:displayName="Folder Type" ma:internalName="FolderType">
      <xsd:simpleType>
        <xsd:restriction base="dms:Text"/>
      </xsd:simpleType>
    </xsd:element>
    <xsd:element name="CultureName" ma:index="10" nillable="true" ma:displayName="Culture Name" ma:internalName="CultureName">
      <xsd:simpleType>
        <xsd:restriction base="dms:Text"/>
      </xsd:simpleType>
    </xsd:element>
    <xsd:element name="AppVersion" ma:index="11" nillable="true" ma:displayName="App Version" ma:internalName="AppVersion">
      <xsd:simpleType>
        <xsd:restriction base="dms:Text"/>
      </xsd:simpleType>
    </xsd:element>
    <xsd:element name="TeamsChannelId" ma:index="12" nillable="true" ma:displayName="Teams Channel Id" ma:internalName="TeamsChannelId">
      <xsd:simpleType>
        <xsd:restriction base="dms:Text"/>
      </xsd:simpleType>
    </xsd:element>
    <xsd:element name="Owner" ma:index="13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4" nillable="true" ma:displayName="Math Settings" ma:internalName="Math_Settings">
      <xsd:simpleType>
        <xsd:restriction base="dms:Text"/>
      </xsd:simpleType>
    </xsd:element>
    <xsd:element name="DefaultSectionNames" ma:index="15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6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7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18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19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0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1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2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3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4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5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6" nillable="true" ma:displayName="Is Collaboration Space Locked" ma:internalName="Is_Collaboration_Space_Locked">
      <xsd:simpleType>
        <xsd:restriction base="dms:Boolean"/>
      </xsd:simpleType>
    </xsd:element>
    <xsd:element name="IsNotebookLocked" ma:index="27" nillable="true" ma:displayName="Is Notebook Locked" ma:internalName="IsNotebookLocked">
      <xsd:simpleType>
        <xsd:restriction base="dms:Boolean"/>
      </xsd:simpleType>
    </xsd:element>
    <xsd:element name="Teams_Channel_Section_Location" ma:index="28" nillable="true" ma:displayName="Teams Channel Section Location" ma:internalName="Teams_Channel_Section_Location">
      <xsd:simpleType>
        <xsd:restriction base="dms:Text"/>
      </xsd:simpleType>
    </xsd:element>
    <xsd:element name="MediaServiceMetadata" ma:index="2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3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3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3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34" nillable="true" ma:taxonomy="true" ma:internalName="lcf76f155ced4ddcb4097134ff3c332f" ma:taxonomyFieldName="MediaServiceImageTags" ma:displayName="Image Tags" ma:readOnly="false" ma:fieldId="{5cf76f15-5ced-4ddc-b409-7134ff3c332f}" ma:taxonomyMulti="true" ma:sspId="eb8cb680-6a83-4177-80f4-b15e2230c4d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3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3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07aa70-762f-4b31-aded-bfa7aca65826" elementFormDefault="qualified">
    <xsd:import namespace="http://schemas.microsoft.com/office/2006/documentManagement/types"/>
    <xsd:import namespace="http://schemas.microsoft.com/office/infopath/2007/PartnerControls"/>
    <xsd:element name="TaxCatchAll" ma:index="35" nillable="true" ma:displayName="Taxonomy Catch All Column" ma:hidden="true" ma:list="{61294dec-a7db-4640-b18d-273187c9ed97}" ma:internalName="TaxCatchAll" ma:showField="CatchAllData" ma:web="7007aa70-762f-4b31-aded-bfa7aca6582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FolderType xmlns="0a2451e9-b2b7-43a3-aada-52e3e0c35c47" xsi:nil="true"/>
    <CultureName xmlns="0a2451e9-b2b7-43a3-aada-52e3e0c35c47" xsi:nil="true"/>
    <LMS_Mappings xmlns="0a2451e9-b2b7-43a3-aada-52e3e0c35c47" xsi:nil="true"/>
    <Invited_Students xmlns="0a2451e9-b2b7-43a3-aada-52e3e0c35c47" xsi:nil="true"/>
    <IsNotebookLocked xmlns="0a2451e9-b2b7-43a3-aada-52e3e0c35c47" xsi:nil="true"/>
    <Math_Settings xmlns="0a2451e9-b2b7-43a3-aada-52e3e0c35c47" xsi:nil="true"/>
    <Self_Registration_Enabled xmlns="0a2451e9-b2b7-43a3-aada-52e3e0c35c47" xsi:nil="true"/>
    <Teachers xmlns="0a2451e9-b2b7-43a3-aada-52e3e0c35c47">
      <UserInfo>
        <DisplayName/>
        <AccountId xsi:nil="true"/>
        <AccountType/>
      </UserInfo>
    </Teachers>
    <Students xmlns="0a2451e9-b2b7-43a3-aada-52e3e0c35c47">
      <UserInfo>
        <DisplayName/>
        <AccountId xsi:nil="true"/>
        <AccountType/>
      </UserInfo>
    </Students>
    <Student_Groups xmlns="0a2451e9-b2b7-43a3-aada-52e3e0c35c47">
      <UserInfo>
        <DisplayName/>
        <AccountId xsi:nil="true"/>
        <AccountType/>
      </UserInfo>
    </Student_Groups>
    <Templates xmlns="0a2451e9-b2b7-43a3-aada-52e3e0c35c47" xsi:nil="true"/>
    <Has_Teacher_Only_SectionGroup xmlns="0a2451e9-b2b7-43a3-aada-52e3e0c35c47" xsi:nil="true"/>
    <NotebookType xmlns="0a2451e9-b2b7-43a3-aada-52e3e0c35c47" xsi:nil="true"/>
    <Distribution_Groups xmlns="0a2451e9-b2b7-43a3-aada-52e3e0c35c47" xsi:nil="true"/>
    <lcf76f155ced4ddcb4097134ff3c332f xmlns="0a2451e9-b2b7-43a3-aada-52e3e0c35c47">
      <Terms xmlns="http://schemas.microsoft.com/office/infopath/2007/PartnerControls"/>
    </lcf76f155ced4ddcb4097134ff3c332f>
    <TaxCatchAll xmlns="7007aa70-762f-4b31-aded-bfa7aca65826" xsi:nil="true"/>
    <AppVersion xmlns="0a2451e9-b2b7-43a3-aada-52e3e0c35c47" xsi:nil="true"/>
    <Invited_Teachers xmlns="0a2451e9-b2b7-43a3-aada-52e3e0c35c47" xsi:nil="true"/>
    <Teams_Channel_Section_Location xmlns="0a2451e9-b2b7-43a3-aada-52e3e0c35c47" xsi:nil="true"/>
    <Owner xmlns="0a2451e9-b2b7-43a3-aada-52e3e0c35c47">
      <UserInfo>
        <DisplayName/>
        <AccountId xsi:nil="true"/>
        <AccountType/>
      </UserInfo>
    </Owner>
    <DefaultSectionNames xmlns="0a2451e9-b2b7-43a3-aada-52e3e0c35c47" xsi:nil="true"/>
    <TeamsChannelId xmlns="0a2451e9-b2b7-43a3-aada-52e3e0c35c47" xsi:nil="true"/>
    <Is_Collaboration_Space_Locked xmlns="0a2451e9-b2b7-43a3-aada-52e3e0c35c47" xsi:nil="true"/>
  </documentManagement>
</p:properties>
</file>

<file path=customXml/itemProps1.xml><?xml version="1.0" encoding="utf-8"?>
<ds:datastoreItem xmlns:ds="http://schemas.openxmlformats.org/officeDocument/2006/customXml" ds:itemID="{226EEF01-B51A-466C-81F4-84D33CD625E7}"/>
</file>

<file path=customXml/itemProps2.xml><?xml version="1.0" encoding="utf-8"?>
<ds:datastoreItem xmlns:ds="http://schemas.openxmlformats.org/officeDocument/2006/customXml" ds:itemID="{8DAFA596-DBBD-4B69-9277-FBD862A47B02}"/>
</file>

<file path=customXml/itemProps3.xml><?xml version="1.0" encoding="utf-8"?>
<ds:datastoreItem xmlns:ds="http://schemas.openxmlformats.org/officeDocument/2006/customXml" ds:itemID="{62AB9924-6F4C-462C-8933-773C6628B900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302</TotalTime>
  <Words>2869</Words>
  <Application>Microsoft Office PowerPoint</Application>
  <PresentationFormat>Custom</PresentationFormat>
  <Paragraphs>356</Paragraphs>
  <Slides>42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42</vt:i4>
      </vt:variant>
    </vt:vector>
  </HeadingPairs>
  <TitlesOfParts>
    <vt:vector size="56" baseType="lpstr">
      <vt:lpstr>Arial</vt:lpstr>
      <vt:lpstr>Calibri</vt:lpstr>
      <vt:lpstr>Cambria</vt:lpstr>
      <vt:lpstr>Cambria Math</vt:lpstr>
      <vt:lpstr>Georgia</vt:lpstr>
      <vt:lpstr>Lucida Sans Unicode</vt:lpstr>
      <vt:lpstr>Sitka Text</vt:lpstr>
      <vt:lpstr>Tahoma</vt:lpstr>
      <vt:lpstr>Tw Cen MT</vt:lpstr>
      <vt:lpstr>Tw Cen MT Condensed</vt:lpstr>
      <vt:lpstr>Wingdings 3</vt:lpstr>
      <vt:lpstr>Office Theme</vt:lpstr>
      <vt:lpstr>1_Office Theme</vt:lpstr>
      <vt:lpstr>Integral</vt:lpstr>
      <vt:lpstr>PowerPoint Presentation</vt:lpstr>
      <vt:lpstr>Introduction</vt:lpstr>
      <vt:lpstr>PowerPoint Presentation</vt:lpstr>
      <vt:lpstr>Optimization of Additionally separable sum</vt:lpstr>
      <vt:lpstr>Overfitting in machine learning</vt:lpstr>
      <vt:lpstr>Overfitting in machine learning</vt:lpstr>
      <vt:lpstr>Example of overfitting</vt:lpstr>
      <vt:lpstr>Example of overfitting</vt:lpstr>
      <vt:lpstr>Example of overfitting</vt:lpstr>
      <vt:lpstr>PowerPoint Presentation</vt:lpstr>
      <vt:lpstr>Feature processing</vt:lpstr>
      <vt:lpstr>Feature processing</vt:lpstr>
      <vt:lpstr>Example: Feature Processing using Mean centering and  Normalization</vt:lpstr>
      <vt:lpstr>Feature Processing</vt:lpstr>
      <vt:lpstr>Challenges in Gradient-Based Optimization</vt:lpstr>
      <vt:lpstr>PowerPoint Presentation</vt:lpstr>
      <vt:lpstr>PowerPoint Presentation</vt:lpstr>
      <vt:lpstr>Local optima and flat regions</vt:lpstr>
      <vt:lpstr>Local optima and flat regions</vt:lpstr>
      <vt:lpstr>Local optima and flat regions</vt:lpstr>
      <vt:lpstr>Local optima and flat regions</vt:lpstr>
      <vt:lpstr>Different levels of curvature</vt:lpstr>
      <vt:lpstr>Different levels of curvature</vt:lpstr>
      <vt:lpstr>Different levels of curvature</vt:lpstr>
      <vt:lpstr>PowerPoint Presentation</vt:lpstr>
      <vt:lpstr>Different levels of curvature</vt:lpstr>
      <vt:lpstr>Contour plots</vt:lpstr>
      <vt:lpstr>Differential curvature</vt:lpstr>
      <vt:lpstr>Revisiting feature normalization</vt:lpstr>
      <vt:lpstr>Revisiting feature normalization</vt:lpstr>
      <vt:lpstr>Constrained Optimization</vt:lpstr>
      <vt:lpstr>Constrained Optimization : Lagrange Multiplier Method</vt:lpstr>
      <vt:lpstr>PowerPoint Presentation</vt:lpstr>
      <vt:lpstr>Motivation for Lagrange Multipliers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Constrained Optimization : Lagrange Multiplier Method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whiteLecture 10</dc:title>
  <dc:creator>white Math Foundations Team</dc:creator>
  <cp:lastModifiedBy>Michael Alphonse</cp:lastModifiedBy>
  <cp:revision>6</cp:revision>
  <dcterms:created xsi:type="dcterms:W3CDTF">2025-07-15T06:56:49Z</dcterms:created>
  <dcterms:modified xsi:type="dcterms:W3CDTF">2025-07-17T18:23:47Z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2024-02-14T00:00:00Z</vt:filetime>
  </property>
  <property fmtid="{D5CDD505-2E9C-101B-9397-08002B2CF9AE}" pid="3" name="Creator">
    <vt:lpwstr>LaTeX with Beamer class</vt:lpwstr>
  </property>
  <property fmtid="{D5CDD505-2E9C-101B-9397-08002B2CF9AE}" pid="4" name="LastSaved">
    <vt:filetime>2025-07-15T00:00:00Z</vt:filetime>
  </property>
  <property fmtid="{D5CDD505-2E9C-101B-9397-08002B2CF9AE}" pid="5" name="PTEX.Fullbanner">
    <vt:lpwstr>This is MiKTeX-pdfTeX 4.12.0 (1.40.24)</vt:lpwstr>
  </property>
  <property fmtid="{D5CDD505-2E9C-101B-9397-08002B2CF9AE}" pid="6" name="Producer">
    <vt:lpwstr>MiKTeX pdfTeX-1.40.24</vt:lpwstr>
  </property>
  <property fmtid="{D5CDD505-2E9C-101B-9397-08002B2CF9AE}" pid="7" name="ContentTypeId">
    <vt:lpwstr>0x0101000A75E3588147654284604D4E812B6D70</vt:lpwstr>
  </property>
</Properties>
</file>